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5.xml" ContentType="application/vnd.openxmlformats-officedocument.presentationml.notesSl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2.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6.xml" ContentType="application/vnd.openxmlformats-officedocument.presentationml.notesSlide+xml"/>
  <Override PartName="/ppt/charts/chart23.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4.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7.xml" ContentType="application/vnd.openxmlformats-officedocument.presentationml.notesSlide+xml"/>
  <Override PartName="/ppt/charts/chart25.xml" ContentType="application/vnd.openxmlformats-officedocument.drawingml.chart+xml"/>
  <Override PartName="/ppt/charts/style23.xml" ContentType="application/vnd.ms-office.chartstyle+xml"/>
  <Override PartName="/ppt/charts/colors23.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charts/chart26.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2.xml" ContentType="application/vnd.openxmlformats-officedocument.drawingml.chartshapes+xml"/>
  <Override PartName="/ppt/notesSlides/notesSlide9.xml" ContentType="application/vnd.openxmlformats-officedocument.presentationml.notesSlide+xml"/>
  <Override PartName="/ppt/charts/chart27.xml" ContentType="application/vnd.openxmlformats-officedocument.drawingml.chart+xml"/>
  <Override PartName="/ppt/charts/style25.xml" ContentType="application/vnd.ms-office.chartstyle+xml"/>
  <Override PartName="/ppt/charts/colors2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1" r:id="rId1"/>
    <p:sldMasterId id="2147483674" r:id="rId2"/>
  </p:sldMasterIdLst>
  <p:notesMasterIdLst>
    <p:notesMasterId r:id="rId54"/>
  </p:notesMasterIdLst>
  <p:handoutMasterIdLst>
    <p:handoutMasterId r:id="rId55"/>
  </p:handoutMasterIdLst>
  <p:sldIdLst>
    <p:sldId id="256" r:id="rId3"/>
    <p:sldId id="416" r:id="rId4"/>
    <p:sldId id="553" r:id="rId5"/>
    <p:sldId id="551" r:id="rId6"/>
    <p:sldId id="510" r:id="rId7"/>
    <p:sldId id="585" r:id="rId8"/>
    <p:sldId id="586" r:id="rId9"/>
    <p:sldId id="587" r:id="rId10"/>
    <p:sldId id="588" r:id="rId11"/>
    <p:sldId id="442" r:id="rId12"/>
    <p:sldId id="490" r:id="rId13"/>
    <p:sldId id="491" r:id="rId14"/>
    <p:sldId id="523" r:id="rId15"/>
    <p:sldId id="498" r:id="rId16"/>
    <p:sldId id="525" r:id="rId17"/>
    <p:sldId id="462" r:id="rId18"/>
    <p:sldId id="598" r:id="rId19"/>
    <p:sldId id="455" r:id="rId20"/>
    <p:sldId id="552" r:id="rId21"/>
    <p:sldId id="556" r:id="rId22"/>
    <p:sldId id="554" r:id="rId23"/>
    <p:sldId id="562" r:id="rId24"/>
    <p:sldId id="573" r:id="rId25"/>
    <p:sldId id="570" r:id="rId26"/>
    <p:sldId id="561" r:id="rId27"/>
    <p:sldId id="604" r:id="rId28"/>
    <p:sldId id="575" r:id="rId29"/>
    <p:sldId id="576" r:id="rId30"/>
    <p:sldId id="584" r:id="rId31"/>
    <p:sldId id="578" r:id="rId32"/>
    <p:sldId id="582" r:id="rId33"/>
    <p:sldId id="605" r:id="rId34"/>
    <p:sldId id="589" r:id="rId35"/>
    <p:sldId id="590" r:id="rId36"/>
    <p:sldId id="580" r:id="rId37"/>
    <p:sldId id="581" r:id="rId38"/>
    <p:sldId id="531" r:id="rId39"/>
    <p:sldId id="565" r:id="rId40"/>
    <p:sldId id="566" r:id="rId41"/>
    <p:sldId id="595" r:id="rId42"/>
    <p:sldId id="606" r:id="rId43"/>
    <p:sldId id="607" r:id="rId44"/>
    <p:sldId id="608" r:id="rId45"/>
    <p:sldId id="609" r:id="rId46"/>
    <p:sldId id="482" r:id="rId47"/>
    <p:sldId id="596" r:id="rId48"/>
    <p:sldId id="599" r:id="rId49"/>
    <p:sldId id="600" r:id="rId50"/>
    <p:sldId id="557" r:id="rId51"/>
    <p:sldId id="558" r:id="rId52"/>
    <p:sldId id="559" r:id="rId53"/>
  </p:sldIdLst>
  <p:sldSz cx="12192000" cy="6858000"/>
  <p:notesSz cx="9926638"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8312"/>
    <a:srgbClr val="000000"/>
    <a:srgbClr val="00B050"/>
    <a:srgbClr val="C0E399"/>
    <a:srgbClr val="C00000"/>
    <a:srgbClr val="FFCCFF"/>
    <a:srgbClr val="003964"/>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8" autoAdjust="0"/>
    <p:restoredTop sz="94270" autoAdjust="0"/>
  </p:normalViewPr>
  <p:slideViewPr>
    <p:cSldViewPr snapToGrid="0">
      <p:cViewPr varScale="1">
        <p:scale>
          <a:sx n="104" d="100"/>
          <a:sy n="104" d="100"/>
        </p:scale>
        <p:origin x="756" y="10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38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sandra\Desktop\99_MinWagesPolicyPosition\MinWages_ILOCharts_(v01)_SDA.xlsx" TargetMode="External"/><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sandra\Desktop\99_MinWagesPolicyPosition\MinWages_ILOCharts_(v01)_SDA.xlsx" TargetMode="External"/><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sandra\Desktop\99_MinWagesPolicyPosition\MinWages_ILOCharts_(v01)_SDA.xlsx" TargetMode="External"/><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sandra\Desktop\99_MinWagesPolicyPosition\MinWages_ILOCharts_(v01)_SDA.xlsx" TargetMode="External"/><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sandra\Desktop\99_MinWagesPolicyPosition\MinWages_ILOCharts_(v01)_SDA.xlsx" TargetMode="External"/><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sandra\Desktop\99_MinWagesPolicyPosition\MinWages_ILOCharts_(v01)_SDA.xlsx" TargetMode="External"/><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sandra\Desktop\99_MinWagesPolicyPosition\MinWages_ILOCharts_(v01)_SDA.xlsx" TargetMode="External"/><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sandra\Desktop\99_MinWagesPolicyPosition\WDIAnalysis\WDIData_SchoolEnrollmentPrimaryGross_(v01)_SDA.xls" TargetMode="External"/><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sandra\Desktop\99_MinWagesPolicyPosition\WDIAnalysis\WDIData_SchoolEnrollmentSecondaryGross_(v01)_SDA.xls" TargetMode="External"/><Relationship Id="rId2" Type="http://schemas.microsoft.com/office/2011/relationships/chartColorStyle" Target="colors16.xml"/><Relationship Id="rId1" Type="http://schemas.microsoft.com/office/2011/relationships/chartStyle" Target="style16.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sandra\Desktop\99_MinWagesPolicyPosition\MinWages_ILOCharts_(v01)_SDA.xlsx"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andra\Downloads\f3-23-1.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sandra\Desktop\99_MinWagesPolicyPosition\MinWages_ILOCharts_(v01)_SDA.xlsx" TargetMode="External"/><Relationship Id="rId2" Type="http://schemas.microsoft.com/office/2011/relationships/chartColorStyle" Target="colors18.xml"/><Relationship Id="rId1" Type="http://schemas.microsoft.com/office/2011/relationships/chartStyle" Target="style18.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sandra\Desktop\99_MinWagesPolicyPosition\MinWages_ILOCharts_(v01)_SDA.xlsx" TargetMode="External"/><Relationship Id="rId2" Type="http://schemas.microsoft.com/office/2011/relationships/chartColorStyle" Target="colors19.xml"/><Relationship Id="rId1" Type="http://schemas.microsoft.com/office/2011/relationships/chartStyle" Target="style19.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sandra\Desktop\99_MinWagesPolicyPosition\MinWages_ILOCharts_(v01)_SDA.xlsx" TargetMode="External"/><Relationship Id="rId2" Type="http://schemas.microsoft.com/office/2011/relationships/chartColorStyle" Target="colors20.xml"/><Relationship Id="rId1" Type="http://schemas.microsoft.com/office/2011/relationships/chartStyle" Target="style20.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sandra\Desktop\99_MinWagesPolicyPosition\MinWages_ILOCharts_(v01)_SDA.xlsx" TargetMode="External"/><Relationship Id="rId2" Type="http://schemas.microsoft.com/office/2011/relationships/chartColorStyle" Target="colors21.xml"/><Relationship Id="rId1" Type="http://schemas.microsoft.com/office/2011/relationships/chartStyle" Target="style21.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sandra\Desktop\99_MinWagesPolicyPosition\MinWages_ILOCharts_(v01)_SDA.xlsx" TargetMode="External"/><Relationship Id="rId2" Type="http://schemas.microsoft.com/office/2011/relationships/chartColorStyle" Target="colors22.xml"/><Relationship Id="rId1" Type="http://schemas.microsoft.com/office/2011/relationships/chartStyle" Target="style22.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sandra\Desktop\99_MinWagesPolicyPosition\MinWages_ILOCharts_(v01)_SDA.xlsx" TargetMode="External"/><Relationship Id="rId2" Type="http://schemas.microsoft.com/office/2011/relationships/chartColorStyle" Target="colors23.xml"/><Relationship Id="rId1" Type="http://schemas.microsoft.com/office/2011/relationships/chartStyle" Target="style23.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sandra\Desktop\Presentations&amp;Speeches\AMCHAM_WageEarningCalculation_(v05)_SDA.xlsx" TargetMode="Externa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2.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sandra\Desktop\Presentations&amp;Speeches\AMCHAM_WageEarningCalculation_(v05)_SDA.xlsx" TargetMode="External"/><Relationship Id="rId2" Type="http://schemas.microsoft.com/office/2011/relationships/chartColorStyle" Target="colors25.xml"/><Relationship Id="rId1" Type="http://schemas.microsoft.com/office/2011/relationships/chartStyle" Target="style25.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andra\Downloads\f3-23-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Wage%20Fixing\Malte\LAC%20study%20data\3%20-%20Gross%20output%20of%20industry%202013%20004b.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D:\Malte\LAC%20study%20data\4%20-%20UNCTAD%20Garment%20sector,%20Data%20220814%20(Cuntao)%20003.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C:\Users\sandra\Desktop\TULAWPolicyPosition\PPCharts_(v01)_SDA.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1" Type="http://schemas.openxmlformats.org/officeDocument/2006/relationships/oleObject" Target="file:///D:\Malte\LAC%20study%20data\3%20-%20ASEAN%20wages%20and%20productivity.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sng" strike="noStrike" kern="1200" cap="none" spc="0" normalizeH="0" baseline="0">
                <a:solidFill>
                  <a:schemeClr val="dk1">
                    <a:lumMod val="50000"/>
                    <a:lumOff val="50000"/>
                  </a:schemeClr>
                </a:solidFill>
                <a:latin typeface="+mj-lt"/>
                <a:ea typeface="+mj-ea"/>
                <a:cs typeface="+mj-cs"/>
              </a:defRPr>
            </a:pPr>
            <a:r>
              <a:rPr lang="en-US" sz="1600" b="1" u="sng" dirty="0">
                <a:solidFill>
                  <a:srgbClr val="C00000"/>
                </a:solidFill>
                <a:latin typeface="Aharoni" panose="02010803020104030203" pitchFamily="2" charset="-79"/>
                <a:cs typeface="Aharoni" panose="02010803020104030203" pitchFamily="2" charset="-79"/>
              </a:rPr>
              <a:t>Cambodia: </a:t>
            </a:r>
            <a:r>
              <a:rPr lang="en-US" sz="1600" b="1" u="sng" dirty="0" smtClean="0">
                <a:solidFill>
                  <a:srgbClr val="C00000"/>
                </a:solidFill>
                <a:latin typeface="Aharoni" panose="02010803020104030203" pitchFamily="2" charset="-79"/>
                <a:cs typeface="Aharoni" panose="02010803020104030203" pitchFamily="2" charset="-79"/>
              </a:rPr>
              <a:t>Real </a:t>
            </a:r>
            <a:r>
              <a:rPr lang="en-US" sz="1600" b="1" u="sng" dirty="0">
                <a:solidFill>
                  <a:srgbClr val="C00000"/>
                </a:solidFill>
                <a:latin typeface="Aharoni" panose="02010803020104030203" pitchFamily="2" charset="-79"/>
                <a:cs typeface="Aharoni" panose="02010803020104030203" pitchFamily="2" charset="-79"/>
              </a:rPr>
              <a:t>growth rate of average monthly salary of garment workers</a:t>
            </a:r>
          </a:p>
          <a:p>
            <a:pPr>
              <a:defRPr sz="1800" u="sng"/>
            </a:pPr>
            <a:r>
              <a:rPr lang="en-US" sz="1600" b="1" u="sng" dirty="0">
                <a:solidFill>
                  <a:srgbClr val="C00000"/>
                </a:solidFill>
                <a:latin typeface="Aharoni" panose="02010803020104030203" pitchFamily="2" charset="-79"/>
                <a:cs typeface="Aharoni" panose="02010803020104030203" pitchFamily="2" charset="-79"/>
              </a:rPr>
              <a:t>(Dec. 2010 Prices)</a:t>
            </a:r>
          </a:p>
        </c:rich>
      </c:tx>
      <c:layout/>
      <c:overlay val="0"/>
      <c:spPr>
        <a:noFill/>
        <a:ln>
          <a:noFill/>
        </a:ln>
        <a:effectLst/>
      </c:spPr>
      <c:txPr>
        <a:bodyPr rot="0" spcFirstLastPara="1" vertOverflow="ellipsis" vert="horz" wrap="square" anchor="ctr" anchorCtr="1"/>
        <a:lstStyle/>
        <a:p>
          <a:pPr>
            <a:defRPr sz="1800" b="1" i="0" u="sng"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manualLayout>
          <c:layoutTarget val="inner"/>
          <c:xMode val="edge"/>
          <c:yMode val="edge"/>
          <c:x val="5.0566193430366661E-2"/>
          <c:y val="0.18524312639408363"/>
          <c:w val="0.93301966515549195"/>
          <c:h val="0.77977981579214339"/>
        </c:manualLayout>
      </c:layout>
      <c:barChart>
        <c:barDir val="col"/>
        <c:grouping val="clustered"/>
        <c:varyColors val="0"/>
        <c:ser>
          <c:idx val="0"/>
          <c:order val="0"/>
          <c:tx>
            <c:strRef>
              <c:f>'Realgrowth of Wages'!$C$10</c:f>
              <c:strCache>
                <c:ptCount val="1"/>
                <c:pt idx="0">
                  <c:v>Cambodia: real growth rate of average monthly salary of garment workers (Dec. 2010 Prices)</c:v>
                </c:pt>
              </c:strCache>
            </c:strRef>
          </c:tx>
          <c:spPr>
            <a:solidFill>
              <a:srgbClr val="0070C0"/>
            </a:solidFill>
            <a:ln>
              <a:noFill/>
            </a:ln>
            <a:effectLst/>
          </c:spPr>
          <c:invertIfNegative val="0"/>
          <c:dLbls>
            <c:dLbl>
              <c:idx val="1"/>
              <c:layout>
                <c:manualLayout>
                  <c:x val="2.0800832033281143E-3"/>
                  <c:y val="-6.097560975609756E-2"/>
                </c:manualLayout>
              </c:layout>
              <c:showLegendKey val="0"/>
              <c:showVal val="1"/>
              <c:showCatName val="0"/>
              <c:showSerName val="0"/>
              <c:showPercent val="0"/>
              <c:showBubbleSize val="0"/>
              <c:extLst>
                <c:ext xmlns:c15="http://schemas.microsoft.com/office/drawing/2012/chart" uri="{CE6537A1-D6FC-4f65-9D91-7224C49458BB}">
                  <c15:layout/>
                </c:ext>
              </c:extLst>
            </c:dLbl>
            <c:spPr>
              <a:solidFill>
                <a:schemeClr val="bg2"/>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numRef>
              <c:f>'Realgrowth of Wages'!$B$11:$B$23</c:f>
              <c:numCache>
                <c:formatCode>General</c:formatCod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formatCode="mmm\-yy">
                  <c:v>42064</c:v>
                </c:pt>
              </c:numCache>
            </c:numRef>
          </c:cat>
          <c:val>
            <c:numRef>
              <c:f>'Realgrowth of Wages'!$C$11:$C$23</c:f>
              <c:numCache>
                <c:formatCode>0.0%</c:formatCode>
                <c:ptCount val="13"/>
                <c:pt idx="0">
                  <c:v>2.7E-2</c:v>
                </c:pt>
                <c:pt idx="1">
                  <c:v>-1E-3</c:v>
                </c:pt>
                <c:pt idx="2">
                  <c:v>-7.0000000000000007E-2</c:v>
                </c:pt>
                <c:pt idx="3">
                  <c:v>-3.1E-2</c:v>
                </c:pt>
                <c:pt idx="4">
                  <c:v>8.9999999999999993E-3</c:v>
                </c:pt>
                <c:pt idx="5">
                  <c:v>-0.159</c:v>
                </c:pt>
                <c:pt idx="6">
                  <c:v>0.04</c:v>
                </c:pt>
                <c:pt idx="7">
                  <c:v>5.3999999999999999E-2</c:v>
                </c:pt>
                <c:pt idx="8">
                  <c:v>3.5000000000000003E-2</c:v>
                </c:pt>
                <c:pt idx="9">
                  <c:v>9.4E-2</c:v>
                </c:pt>
                <c:pt idx="10">
                  <c:v>8.5999999999999993E-2</c:v>
                </c:pt>
                <c:pt idx="11">
                  <c:v>0.11799999999999999</c:v>
                </c:pt>
                <c:pt idx="12">
                  <c:v>0.13100000000000001</c:v>
                </c:pt>
              </c:numCache>
            </c:numRef>
          </c:val>
        </c:ser>
        <c:dLbls>
          <c:showLegendKey val="0"/>
          <c:showVal val="0"/>
          <c:showCatName val="0"/>
          <c:showSerName val="0"/>
          <c:showPercent val="0"/>
          <c:showBubbleSize val="0"/>
        </c:dLbls>
        <c:gapWidth val="80"/>
        <c:overlap val="-43"/>
        <c:axId val="977502368"/>
        <c:axId val="977505088"/>
      </c:barChart>
      <c:catAx>
        <c:axId val="977502368"/>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1" i="0" u="none" strike="noStrike" kern="1200" cap="none" spc="0" normalizeH="0" baseline="0">
                <a:solidFill>
                  <a:schemeClr val="dk1">
                    <a:lumMod val="65000"/>
                    <a:lumOff val="35000"/>
                  </a:schemeClr>
                </a:solidFill>
                <a:latin typeface="+mn-lt"/>
                <a:ea typeface="+mn-ea"/>
                <a:cs typeface="+mn-cs"/>
              </a:defRPr>
            </a:pPr>
            <a:endParaRPr lang="en-US"/>
          </a:p>
        </c:txPr>
        <c:crossAx val="977505088"/>
        <c:crosses val="autoZero"/>
        <c:auto val="1"/>
        <c:lblAlgn val="ctr"/>
        <c:lblOffset val="100"/>
        <c:noMultiLvlLbl val="0"/>
      </c:catAx>
      <c:valAx>
        <c:axId val="977505088"/>
        <c:scaling>
          <c:orientation val="minMax"/>
          <c:max val="0.15000000000000002"/>
        </c:scaling>
        <c:delete val="0"/>
        <c:axPos val="l"/>
        <c:majorGridlines>
          <c:spPr>
            <a:ln w="9525" cap="flat" cmpd="sng" algn="ctr">
              <a:solidFill>
                <a:schemeClr val="dk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lumMod val="65000"/>
                    <a:lumOff val="35000"/>
                  </a:schemeClr>
                </a:solidFill>
                <a:latin typeface="+mn-lt"/>
                <a:ea typeface="+mn-ea"/>
                <a:cs typeface="+mn-cs"/>
              </a:defRPr>
            </a:pPr>
            <a:endParaRPr lang="en-US"/>
          </a:p>
        </c:txPr>
        <c:crossAx val="977502368"/>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Sheet2!$O$6</c:f>
              <c:strCache>
                <c:ptCount val="1"/>
                <c:pt idx="0">
                  <c:v>Public holidays (days)</c:v>
                </c:pt>
              </c:strCache>
            </c:strRef>
          </c:tx>
          <c:spPr>
            <a:solidFill>
              <a:schemeClr val="accent2"/>
            </a:solidFill>
            <a:ln>
              <a:noFill/>
            </a:ln>
            <a:effectLst/>
          </c:spPr>
          <c:invertIfNegative val="0"/>
          <c:dLbls>
            <c:spPr>
              <a:solidFill>
                <a:schemeClr val="accent2">
                  <a:lumMod val="20000"/>
                  <a:lumOff val="80000"/>
                </a:schemeClr>
              </a:solidFill>
              <a:ln>
                <a:noFill/>
              </a:ln>
              <a:effectLst/>
            </c:spPr>
            <c:txPr>
              <a:bodyPr rot="0" spcFirstLastPara="1" vertOverflow="ellipsis" vert="horz" wrap="square" lIns="38100" tIns="19050" rIns="38100" bIns="19050" anchor="ctr" anchorCtr="1">
                <a:spAutoFit/>
              </a:bodyPr>
              <a:lstStyle/>
              <a:p>
                <a:pPr>
                  <a:defRPr sz="1100" b="0" i="1" u="none" strike="noStrike" kern="1200" baseline="0">
                    <a:solidFill>
                      <a:schemeClr val="dk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Sheet2!$M$7:$M$17</c:f>
              <c:strCache>
                <c:ptCount val="10"/>
                <c:pt idx="0">
                  <c:v>Cambodia</c:v>
                </c:pt>
                <c:pt idx="1">
                  <c:v>Indonesia</c:v>
                </c:pt>
                <c:pt idx="2">
                  <c:v>India</c:v>
                </c:pt>
                <c:pt idx="3">
                  <c:v>Pakistan</c:v>
                </c:pt>
                <c:pt idx="4">
                  <c:v>Thailand</c:v>
                </c:pt>
                <c:pt idx="5">
                  <c:v>Bangladesh</c:v>
                </c:pt>
                <c:pt idx="6">
                  <c:v>China</c:v>
                </c:pt>
                <c:pt idx="7">
                  <c:v>Malaysia</c:v>
                </c:pt>
                <c:pt idx="8">
                  <c:v>Sri Lanka</c:v>
                </c:pt>
                <c:pt idx="9">
                  <c:v>Viet Nam</c:v>
                </c:pt>
              </c:strCache>
            </c:strRef>
          </c:cat>
          <c:val>
            <c:numRef>
              <c:f>Sheet2!$O$7:$O$17</c:f>
              <c:numCache>
                <c:formatCode>General</c:formatCode>
                <c:ptCount val="10"/>
                <c:pt idx="0">
                  <c:v>27</c:v>
                </c:pt>
                <c:pt idx="1">
                  <c:v>16</c:v>
                </c:pt>
                <c:pt idx="2">
                  <c:v>14</c:v>
                </c:pt>
                <c:pt idx="3">
                  <c:v>13</c:v>
                </c:pt>
                <c:pt idx="4">
                  <c:v>13</c:v>
                </c:pt>
                <c:pt idx="5">
                  <c:v>11</c:v>
                </c:pt>
                <c:pt idx="6">
                  <c:v>11</c:v>
                </c:pt>
                <c:pt idx="7">
                  <c:v>11</c:v>
                </c:pt>
                <c:pt idx="8">
                  <c:v>8</c:v>
                </c:pt>
                <c:pt idx="9">
                  <c:v>8</c:v>
                </c:pt>
              </c:numCache>
            </c:numRef>
          </c:val>
        </c:ser>
        <c:dLbls>
          <c:showLegendKey val="0"/>
          <c:showVal val="0"/>
          <c:showCatName val="0"/>
          <c:showSerName val="0"/>
          <c:showPercent val="0"/>
          <c:showBubbleSize val="0"/>
        </c:dLbls>
        <c:gapWidth val="40"/>
        <c:overlap val="-27"/>
        <c:axId val="678194512"/>
        <c:axId val="678195056"/>
        <c:extLst>
          <c:ext xmlns:c15="http://schemas.microsoft.com/office/drawing/2012/chart" uri="{02D57815-91ED-43cb-92C2-25804820EDAC}">
            <c15:filteredBarSeries>
              <c15:ser>
                <c:idx val="0"/>
                <c:order val="0"/>
                <c:tx>
                  <c:strRef>
                    <c:extLst>
                      <c:ext uri="{02D57815-91ED-43cb-92C2-25804820EDAC}">
                        <c15:formulaRef>
                          <c15:sqref>Sheet2!$N$6</c15:sqref>
                        </c15:formulaRef>
                      </c:ext>
                    </c:extLst>
                    <c:strCache>
                      <c:ptCount val="1"/>
                      <c:pt idx="0">
                        <c:v>Annual leave (days)</c:v>
                      </c:pt>
                    </c:strCache>
                  </c:strRef>
                </c:tx>
                <c:spPr>
                  <a:solidFill>
                    <a:schemeClr val="accent1"/>
                  </a:solidFill>
                  <a:ln>
                    <a:noFill/>
                  </a:ln>
                  <a:effectLst/>
                </c:spPr>
                <c:invertIfNegative val="0"/>
                <c:cat>
                  <c:strRef>
                    <c:extLst>
                      <c:ext uri="{02D57815-91ED-43cb-92C2-25804820EDAC}">
                        <c15:formulaRef>
                          <c15:sqref>Sheet2!$M$7:$M$17</c15:sqref>
                        </c15:formulaRef>
                      </c:ext>
                    </c:extLst>
                    <c:strCache>
                      <c:ptCount val="10"/>
                      <c:pt idx="0">
                        <c:v>Cambodia</c:v>
                      </c:pt>
                      <c:pt idx="1">
                        <c:v>Indonesia</c:v>
                      </c:pt>
                      <c:pt idx="2">
                        <c:v>India</c:v>
                      </c:pt>
                      <c:pt idx="3">
                        <c:v>Pakistan</c:v>
                      </c:pt>
                      <c:pt idx="4">
                        <c:v>Thailand</c:v>
                      </c:pt>
                      <c:pt idx="5">
                        <c:v>Bangladesh</c:v>
                      </c:pt>
                      <c:pt idx="6">
                        <c:v>China</c:v>
                      </c:pt>
                      <c:pt idx="7">
                        <c:v>Malaysia</c:v>
                      </c:pt>
                      <c:pt idx="8">
                        <c:v>Sri Lanka</c:v>
                      </c:pt>
                      <c:pt idx="9">
                        <c:v>Viet Nam</c:v>
                      </c:pt>
                    </c:strCache>
                  </c:strRef>
                </c:cat>
                <c:val>
                  <c:numRef>
                    <c:extLst>
                      <c:ext uri="{02D57815-91ED-43cb-92C2-25804820EDAC}">
                        <c15:formulaRef>
                          <c15:sqref>Sheet2!$N$7:$N$17</c15:sqref>
                        </c15:formulaRef>
                      </c:ext>
                    </c:extLst>
                    <c:numCache>
                      <c:formatCode>General</c:formatCode>
                      <c:ptCount val="10"/>
                      <c:pt idx="0">
                        <c:v>18</c:v>
                      </c:pt>
                      <c:pt idx="1">
                        <c:v>12</c:v>
                      </c:pt>
                      <c:pt idx="2">
                        <c:v>12</c:v>
                      </c:pt>
                      <c:pt idx="3">
                        <c:v>14</c:v>
                      </c:pt>
                      <c:pt idx="4">
                        <c:v>6</c:v>
                      </c:pt>
                      <c:pt idx="5">
                        <c:v>10</c:v>
                      </c:pt>
                      <c:pt idx="6">
                        <c:v>5</c:v>
                      </c:pt>
                      <c:pt idx="7">
                        <c:v>8</c:v>
                      </c:pt>
                      <c:pt idx="8">
                        <c:v>14</c:v>
                      </c:pt>
                      <c:pt idx="9">
                        <c:v>12</c:v>
                      </c:pt>
                    </c:numCache>
                  </c:numRef>
                </c:val>
              </c15:ser>
            </c15:filteredBarSeries>
          </c:ext>
        </c:extLst>
      </c:barChart>
      <c:lineChart>
        <c:grouping val="standard"/>
        <c:varyColors val="0"/>
        <c:ser>
          <c:idx val="3"/>
          <c:order val="3"/>
          <c:tx>
            <c:strRef>
              <c:f>Sheet2!$Q$6</c:f>
              <c:strCache>
                <c:ptCount val="1"/>
                <c:pt idx="0">
                  <c:v>Public Holiday (Average)</c:v>
                </c:pt>
              </c:strCache>
            </c:strRef>
          </c:tx>
          <c:spPr>
            <a:ln w="22225" cap="rnd">
              <a:solidFill>
                <a:schemeClr val="accent2">
                  <a:lumMod val="75000"/>
                </a:schemeClr>
              </a:solidFill>
              <a:prstDash val="dashDot"/>
              <a:round/>
            </a:ln>
            <a:effectLst/>
          </c:spPr>
          <c:marker>
            <c:symbol val="none"/>
          </c:marker>
          <c:cat>
            <c:strRef>
              <c:f>Sheet2!$M$7:$M$17</c:f>
              <c:strCache>
                <c:ptCount val="10"/>
                <c:pt idx="0">
                  <c:v>Cambodia</c:v>
                </c:pt>
                <c:pt idx="1">
                  <c:v>Indonesia</c:v>
                </c:pt>
                <c:pt idx="2">
                  <c:v>India</c:v>
                </c:pt>
                <c:pt idx="3">
                  <c:v>Pakistan</c:v>
                </c:pt>
                <c:pt idx="4">
                  <c:v>Thailand</c:v>
                </c:pt>
                <c:pt idx="5">
                  <c:v>Bangladesh</c:v>
                </c:pt>
                <c:pt idx="6">
                  <c:v>China</c:v>
                </c:pt>
                <c:pt idx="7">
                  <c:v>Malaysia</c:v>
                </c:pt>
                <c:pt idx="8">
                  <c:v>Sri Lanka</c:v>
                </c:pt>
                <c:pt idx="9">
                  <c:v>Viet Nam</c:v>
                </c:pt>
              </c:strCache>
            </c:strRef>
          </c:cat>
          <c:val>
            <c:numRef>
              <c:f>Sheet2!$Q$7:$Q$17</c:f>
              <c:numCache>
                <c:formatCode>General</c:formatCode>
                <c:ptCount val="10"/>
                <c:pt idx="0">
                  <c:v>13.2</c:v>
                </c:pt>
                <c:pt idx="1">
                  <c:v>13.2</c:v>
                </c:pt>
                <c:pt idx="2">
                  <c:v>13.2</c:v>
                </c:pt>
                <c:pt idx="3">
                  <c:v>13.2</c:v>
                </c:pt>
                <c:pt idx="4">
                  <c:v>13.2</c:v>
                </c:pt>
                <c:pt idx="5">
                  <c:v>13.2</c:v>
                </c:pt>
                <c:pt idx="6">
                  <c:v>13.2</c:v>
                </c:pt>
                <c:pt idx="7">
                  <c:v>13.2</c:v>
                </c:pt>
                <c:pt idx="8">
                  <c:v>13.2</c:v>
                </c:pt>
                <c:pt idx="9">
                  <c:v>13.2</c:v>
                </c:pt>
              </c:numCache>
            </c:numRef>
          </c:val>
          <c:smooth val="0"/>
        </c:ser>
        <c:dLbls>
          <c:showLegendKey val="0"/>
          <c:showVal val="0"/>
          <c:showCatName val="0"/>
          <c:showSerName val="0"/>
          <c:showPercent val="0"/>
          <c:showBubbleSize val="0"/>
        </c:dLbls>
        <c:marker val="1"/>
        <c:smooth val="0"/>
        <c:axId val="678194512"/>
        <c:axId val="678195056"/>
        <c:extLst>
          <c:ext xmlns:c15="http://schemas.microsoft.com/office/drawing/2012/chart" uri="{02D57815-91ED-43cb-92C2-25804820EDAC}">
            <c15:filteredLineSeries>
              <c15:ser>
                <c:idx val="2"/>
                <c:order val="2"/>
                <c:tx>
                  <c:strRef>
                    <c:extLst>
                      <c:ext uri="{02D57815-91ED-43cb-92C2-25804820EDAC}">
                        <c15:formulaRef>
                          <c15:sqref>Sheet2!$P$6</c15:sqref>
                        </c15:formulaRef>
                      </c:ext>
                    </c:extLst>
                    <c:strCache>
                      <c:ptCount val="1"/>
                      <c:pt idx="0">
                        <c:v>Annual Leave (Average)</c:v>
                      </c:pt>
                    </c:strCache>
                  </c:strRef>
                </c:tx>
                <c:spPr>
                  <a:ln w="22225" cap="rnd">
                    <a:solidFill>
                      <a:schemeClr val="tx1"/>
                    </a:solidFill>
                    <a:prstDash val="dash"/>
                    <a:round/>
                  </a:ln>
                  <a:effectLst/>
                </c:spPr>
                <c:marker>
                  <c:symbol val="none"/>
                </c:marker>
                <c:cat>
                  <c:strRef>
                    <c:extLst>
                      <c:ext uri="{02D57815-91ED-43cb-92C2-25804820EDAC}">
                        <c15:formulaRef>
                          <c15:sqref>Sheet2!$M$7:$M$17</c15:sqref>
                        </c15:formulaRef>
                      </c:ext>
                    </c:extLst>
                    <c:strCache>
                      <c:ptCount val="10"/>
                      <c:pt idx="0">
                        <c:v>Cambodia</c:v>
                      </c:pt>
                      <c:pt idx="1">
                        <c:v>Indonesia</c:v>
                      </c:pt>
                      <c:pt idx="2">
                        <c:v>India</c:v>
                      </c:pt>
                      <c:pt idx="3">
                        <c:v>Pakistan</c:v>
                      </c:pt>
                      <c:pt idx="4">
                        <c:v>Thailand</c:v>
                      </c:pt>
                      <c:pt idx="5">
                        <c:v>Bangladesh</c:v>
                      </c:pt>
                      <c:pt idx="6">
                        <c:v>China</c:v>
                      </c:pt>
                      <c:pt idx="7">
                        <c:v>Malaysia</c:v>
                      </c:pt>
                      <c:pt idx="8">
                        <c:v>Sri Lanka</c:v>
                      </c:pt>
                      <c:pt idx="9">
                        <c:v>Viet Nam</c:v>
                      </c:pt>
                    </c:strCache>
                  </c:strRef>
                </c:cat>
                <c:val>
                  <c:numRef>
                    <c:extLst>
                      <c:ext uri="{02D57815-91ED-43cb-92C2-25804820EDAC}">
                        <c15:formulaRef>
                          <c15:sqref>Sheet2!$P$7:$P$17</c15:sqref>
                        </c15:formulaRef>
                      </c:ext>
                    </c:extLst>
                    <c:numCache>
                      <c:formatCode>General</c:formatCode>
                      <c:ptCount val="10"/>
                      <c:pt idx="0">
                        <c:v>11.1</c:v>
                      </c:pt>
                      <c:pt idx="1">
                        <c:v>11.1</c:v>
                      </c:pt>
                      <c:pt idx="2">
                        <c:v>11.1</c:v>
                      </c:pt>
                      <c:pt idx="3">
                        <c:v>11.1</c:v>
                      </c:pt>
                      <c:pt idx="4">
                        <c:v>11.1</c:v>
                      </c:pt>
                      <c:pt idx="5">
                        <c:v>11.1</c:v>
                      </c:pt>
                      <c:pt idx="6">
                        <c:v>11.1</c:v>
                      </c:pt>
                      <c:pt idx="7">
                        <c:v>11.1</c:v>
                      </c:pt>
                      <c:pt idx="8">
                        <c:v>11.1</c:v>
                      </c:pt>
                      <c:pt idx="9">
                        <c:v>11.1</c:v>
                      </c:pt>
                    </c:numCache>
                  </c:numRef>
                </c:val>
                <c:smooth val="0"/>
              </c15:ser>
            </c15:filteredLineSeries>
          </c:ext>
        </c:extLst>
      </c:lineChart>
      <c:lineChart>
        <c:grouping val="standard"/>
        <c:varyColors val="0"/>
        <c:ser>
          <c:idx val="5"/>
          <c:order val="5"/>
          <c:tx>
            <c:strRef>
              <c:f>Sheet2!$S$6</c:f>
              <c:strCache>
                <c:ptCount val="1"/>
                <c:pt idx="0">
                  <c:v>Cambodia Compared to country (Public Holiday: % difference)</c:v>
                </c:pt>
              </c:strCache>
            </c:strRef>
          </c:tx>
          <c:spPr>
            <a:ln w="22225" cap="rnd">
              <a:noFill/>
              <a:round/>
            </a:ln>
            <a:effectLst/>
          </c:spPr>
          <c:marker>
            <c:symbol val="circle"/>
            <c:size val="6"/>
            <c:spPr>
              <a:solidFill>
                <a:schemeClr val="accent2">
                  <a:lumMod val="20000"/>
                  <a:lumOff val="80000"/>
                </a:schemeClr>
              </a:solidFill>
              <a:ln w="15875">
                <a:solidFill>
                  <a:schemeClr val="accent2">
                    <a:lumMod val="50000"/>
                  </a:schemeClr>
                </a:solidFill>
                <a:round/>
              </a:ln>
              <a:effectLst/>
            </c:spPr>
          </c:marker>
          <c:dLbls>
            <c:dLbl>
              <c:idx val="0"/>
              <c:delete val="1"/>
              <c:extLst>
                <c:ext xmlns:c15="http://schemas.microsoft.com/office/drawing/2012/chart" uri="{CE6537A1-D6FC-4f65-9D91-7224C49458BB}"/>
              </c:extLst>
            </c:dLbl>
            <c:spPr>
              <a:solidFill>
                <a:schemeClr val="accent2">
                  <a:lumMod val="20000"/>
                  <a:lumOff val="80000"/>
                </a:schemeClr>
              </a:solid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dk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Sheet2!$M$7:$M$17</c:f>
              <c:strCache>
                <c:ptCount val="10"/>
                <c:pt idx="0">
                  <c:v>Cambodia</c:v>
                </c:pt>
                <c:pt idx="1">
                  <c:v>Indonesia</c:v>
                </c:pt>
                <c:pt idx="2">
                  <c:v>India</c:v>
                </c:pt>
                <c:pt idx="3">
                  <c:v>Pakistan</c:v>
                </c:pt>
                <c:pt idx="4">
                  <c:v>Thailand</c:v>
                </c:pt>
                <c:pt idx="5">
                  <c:v>Bangladesh</c:v>
                </c:pt>
                <c:pt idx="6">
                  <c:v>China</c:v>
                </c:pt>
                <c:pt idx="7">
                  <c:v>Malaysia</c:v>
                </c:pt>
                <c:pt idx="8">
                  <c:v>Sri Lanka</c:v>
                </c:pt>
                <c:pt idx="9">
                  <c:v>Viet Nam</c:v>
                </c:pt>
              </c:strCache>
            </c:strRef>
          </c:cat>
          <c:val>
            <c:numRef>
              <c:f>Sheet2!$S$7:$S$17</c:f>
              <c:numCache>
                <c:formatCode>0%</c:formatCode>
                <c:ptCount val="10"/>
                <c:pt idx="0">
                  <c:v>0</c:v>
                </c:pt>
                <c:pt idx="1">
                  <c:v>0.6875</c:v>
                </c:pt>
                <c:pt idx="2">
                  <c:v>0.9285714285714286</c:v>
                </c:pt>
                <c:pt idx="3">
                  <c:v>1.0769230769230769</c:v>
                </c:pt>
                <c:pt idx="4">
                  <c:v>1.0769230769230769</c:v>
                </c:pt>
                <c:pt idx="5">
                  <c:v>1.4545454545454546</c:v>
                </c:pt>
                <c:pt idx="6">
                  <c:v>1.4545454545454546</c:v>
                </c:pt>
                <c:pt idx="7">
                  <c:v>1.4545454545454546</c:v>
                </c:pt>
                <c:pt idx="8">
                  <c:v>2.375</c:v>
                </c:pt>
                <c:pt idx="9">
                  <c:v>2.375</c:v>
                </c:pt>
              </c:numCache>
            </c:numRef>
          </c:val>
          <c:smooth val="0"/>
        </c:ser>
        <c:dLbls>
          <c:showLegendKey val="0"/>
          <c:showVal val="0"/>
          <c:showCatName val="0"/>
          <c:showSerName val="0"/>
          <c:showPercent val="0"/>
          <c:showBubbleSize val="0"/>
        </c:dLbls>
        <c:marker val="1"/>
        <c:smooth val="0"/>
        <c:axId val="678195600"/>
        <c:axId val="678198320"/>
        <c:extLst>
          <c:ext xmlns:c15="http://schemas.microsoft.com/office/drawing/2012/chart" uri="{02D57815-91ED-43cb-92C2-25804820EDAC}">
            <c15:filteredLineSeries>
              <c15:ser>
                <c:idx val="4"/>
                <c:order val="4"/>
                <c:tx>
                  <c:strRef>
                    <c:extLst>
                      <c:ext uri="{02D57815-91ED-43cb-92C2-25804820EDAC}">
                        <c15:formulaRef>
                          <c15:sqref>Sheet2!$R$6</c15:sqref>
                        </c15:formulaRef>
                      </c:ext>
                    </c:extLst>
                    <c:strCache>
                      <c:ptCount val="1"/>
                      <c:pt idx="0">
                        <c:v>Cambodia Compared to Country (Annual Leave: % difference)</c:v>
                      </c:pt>
                    </c:strCache>
                  </c:strRef>
                </c:tx>
                <c:spPr>
                  <a:ln w="22225" cap="rnd">
                    <a:noFill/>
                    <a:round/>
                  </a:ln>
                  <a:effectLst/>
                </c:spPr>
                <c:marker>
                  <c:symbol val="circle"/>
                  <c:size val="6"/>
                  <c:spPr>
                    <a:solidFill>
                      <a:schemeClr val="accent4"/>
                    </a:solidFill>
                    <a:ln w="15875">
                      <a:solidFill>
                        <a:schemeClr val="accent5"/>
                      </a:solidFill>
                      <a:round/>
                    </a:ln>
                    <a:effectLst/>
                  </c:spPr>
                </c:marker>
                <c:dLbls>
                  <c:dLbl>
                    <c:idx val="0"/>
                    <c:delete val="1"/>
                    <c:extLst>
                      <c:ext uri="{CE6537A1-D6FC-4f65-9D91-7224C49458BB}"/>
                    </c:extLst>
                  </c:dLbl>
                  <c:spPr>
                    <a:solidFill>
                      <a:schemeClr val="accent1">
                        <a:lumMod val="20000"/>
                        <a:lumOff val="80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dk1">
                                <a:lumMod val="35000"/>
                                <a:lumOff val="65000"/>
                              </a:schemeClr>
                            </a:solidFill>
                            <a:round/>
                          </a:ln>
                          <a:effectLst/>
                        </c:spPr>
                      </c15:leaderLines>
                    </c:ext>
                  </c:extLst>
                </c:dLbls>
                <c:cat>
                  <c:strRef>
                    <c:extLst>
                      <c:ext uri="{02D57815-91ED-43cb-92C2-25804820EDAC}">
                        <c15:formulaRef>
                          <c15:sqref>Sheet2!$M$7:$M$17</c15:sqref>
                        </c15:formulaRef>
                      </c:ext>
                    </c:extLst>
                    <c:strCache>
                      <c:ptCount val="10"/>
                      <c:pt idx="0">
                        <c:v>Cambodia</c:v>
                      </c:pt>
                      <c:pt idx="1">
                        <c:v>Indonesia</c:v>
                      </c:pt>
                      <c:pt idx="2">
                        <c:v>India</c:v>
                      </c:pt>
                      <c:pt idx="3">
                        <c:v>Pakistan</c:v>
                      </c:pt>
                      <c:pt idx="4">
                        <c:v>Thailand</c:v>
                      </c:pt>
                      <c:pt idx="5">
                        <c:v>Bangladesh</c:v>
                      </c:pt>
                      <c:pt idx="6">
                        <c:v>China</c:v>
                      </c:pt>
                      <c:pt idx="7">
                        <c:v>Malaysia</c:v>
                      </c:pt>
                      <c:pt idx="8">
                        <c:v>Sri Lanka</c:v>
                      </c:pt>
                      <c:pt idx="9">
                        <c:v>Viet Nam</c:v>
                      </c:pt>
                    </c:strCache>
                  </c:strRef>
                </c:cat>
                <c:val>
                  <c:numRef>
                    <c:extLst>
                      <c:ext uri="{02D57815-91ED-43cb-92C2-25804820EDAC}">
                        <c15:formulaRef>
                          <c15:sqref>Sheet2!$R$7:$R$17</c15:sqref>
                        </c15:formulaRef>
                      </c:ext>
                    </c:extLst>
                    <c:numCache>
                      <c:formatCode>0%</c:formatCode>
                      <c:ptCount val="10"/>
                      <c:pt idx="0">
                        <c:v>0</c:v>
                      </c:pt>
                      <c:pt idx="1">
                        <c:v>0.5</c:v>
                      </c:pt>
                      <c:pt idx="2">
                        <c:v>0.5</c:v>
                      </c:pt>
                      <c:pt idx="3">
                        <c:v>0.2857142857142857</c:v>
                      </c:pt>
                      <c:pt idx="4">
                        <c:v>2</c:v>
                      </c:pt>
                      <c:pt idx="5">
                        <c:v>0.8</c:v>
                      </c:pt>
                      <c:pt idx="6">
                        <c:v>2.6</c:v>
                      </c:pt>
                      <c:pt idx="7">
                        <c:v>1.25</c:v>
                      </c:pt>
                      <c:pt idx="8">
                        <c:v>0.2857142857142857</c:v>
                      </c:pt>
                      <c:pt idx="9">
                        <c:v>0.5</c:v>
                      </c:pt>
                    </c:numCache>
                  </c:numRef>
                </c:val>
                <c:smooth val="0"/>
              </c15:ser>
            </c15:filteredLineSeries>
          </c:ext>
        </c:extLst>
      </c:lineChart>
      <c:catAx>
        <c:axId val="67819451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n-US"/>
          </a:p>
        </c:txPr>
        <c:crossAx val="678195056"/>
        <c:crosses val="autoZero"/>
        <c:auto val="1"/>
        <c:lblAlgn val="ctr"/>
        <c:lblOffset val="100"/>
        <c:noMultiLvlLbl val="0"/>
      </c:catAx>
      <c:valAx>
        <c:axId val="678195056"/>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n-US"/>
                  <a:t>Paid Days off in Days</a:t>
                </a:r>
              </a:p>
            </c:rich>
          </c:tx>
          <c:layout/>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678194512"/>
        <c:crosses val="autoZero"/>
        <c:crossBetween val="between"/>
      </c:valAx>
      <c:valAx>
        <c:axId val="678198320"/>
        <c:scaling>
          <c:orientation val="minMax"/>
        </c:scaling>
        <c:delete val="0"/>
        <c:axPos val="r"/>
        <c:title>
          <c:tx>
            <c:rich>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n-US"/>
                  <a:t>Cambodia as percentage higher or lower than applicable country</a:t>
                </a:r>
              </a:p>
            </c:rich>
          </c:tx>
          <c:layout/>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678195600"/>
        <c:crosses val="max"/>
        <c:crossBetween val="between"/>
      </c:valAx>
      <c:catAx>
        <c:axId val="678195600"/>
        <c:scaling>
          <c:orientation val="minMax"/>
        </c:scaling>
        <c:delete val="1"/>
        <c:axPos val="b"/>
        <c:numFmt formatCode="General" sourceLinked="1"/>
        <c:majorTickMark val="out"/>
        <c:minorTickMark val="none"/>
        <c:tickLblPos val="nextTo"/>
        <c:crossAx val="678198320"/>
        <c:crosses val="autoZero"/>
        <c:auto val="1"/>
        <c:lblAlgn val="ctr"/>
        <c:lblOffset val="100"/>
        <c:noMultiLvlLbl val="0"/>
      </c:catAx>
      <c:spPr>
        <a:pattFill prst="ltDnDiag">
          <a:fgClr>
            <a:schemeClr val="dk1">
              <a:lumMod val="15000"/>
              <a:lumOff val="85000"/>
            </a:schemeClr>
          </a:fgClr>
          <a:bgClr>
            <a:schemeClr val="lt1"/>
          </a:bgClr>
        </a:pattFill>
        <a:ln>
          <a:noFill/>
        </a:ln>
        <a:effectLst/>
      </c:spPr>
    </c:plotArea>
    <c:legend>
      <c:legendPos val="t"/>
      <c:layout/>
      <c:overlay val="0"/>
      <c:spPr>
        <a:solidFill>
          <a:schemeClr val="bg1">
            <a:lumMod val="95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Sheet2!$N$6</c:f>
              <c:strCache>
                <c:ptCount val="1"/>
                <c:pt idx="0">
                  <c:v>Annual leave (days)</c:v>
                </c:pt>
              </c:strCache>
            </c:strRef>
          </c:tx>
          <c:spPr>
            <a:solidFill>
              <a:schemeClr val="accent1"/>
            </a:solidFill>
            <a:ln>
              <a:noFill/>
            </a:ln>
            <a:effectLst/>
          </c:spPr>
          <c:invertIfNegative val="0"/>
          <c:dLbls>
            <c:spPr>
              <a:solidFill>
                <a:schemeClr val="accent1">
                  <a:lumMod val="20000"/>
                  <a:lumOff val="80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Sheet2!$M$7:$M$17</c:f>
              <c:strCache>
                <c:ptCount val="10"/>
                <c:pt idx="0">
                  <c:v>Cambodia</c:v>
                </c:pt>
                <c:pt idx="1">
                  <c:v>Indonesia</c:v>
                </c:pt>
                <c:pt idx="2">
                  <c:v>India</c:v>
                </c:pt>
                <c:pt idx="3">
                  <c:v>Pakistan</c:v>
                </c:pt>
                <c:pt idx="4">
                  <c:v>Thailand</c:v>
                </c:pt>
                <c:pt idx="5">
                  <c:v>Bangladesh</c:v>
                </c:pt>
                <c:pt idx="6">
                  <c:v>China</c:v>
                </c:pt>
                <c:pt idx="7">
                  <c:v>Malaysia</c:v>
                </c:pt>
                <c:pt idx="8">
                  <c:v>Sri Lanka</c:v>
                </c:pt>
                <c:pt idx="9">
                  <c:v>Viet Nam</c:v>
                </c:pt>
              </c:strCache>
            </c:strRef>
          </c:cat>
          <c:val>
            <c:numRef>
              <c:f>Sheet2!$N$7:$N$17</c:f>
              <c:numCache>
                <c:formatCode>General</c:formatCode>
                <c:ptCount val="10"/>
                <c:pt idx="0">
                  <c:v>18</c:v>
                </c:pt>
                <c:pt idx="1">
                  <c:v>12</c:v>
                </c:pt>
                <c:pt idx="2">
                  <c:v>12</c:v>
                </c:pt>
                <c:pt idx="3">
                  <c:v>14</c:v>
                </c:pt>
                <c:pt idx="4">
                  <c:v>6</c:v>
                </c:pt>
                <c:pt idx="5">
                  <c:v>10</c:v>
                </c:pt>
                <c:pt idx="6">
                  <c:v>5</c:v>
                </c:pt>
                <c:pt idx="7">
                  <c:v>8</c:v>
                </c:pt>
                <c:pt idx="8">
                  <c:v>14</c:v>
                </c:pt>
                <c:pt idx="9">
                  <c:v>12</c:v>
                </c:pt>
              </c:numCache>
            </c:numRef>
          </c:val>
        </c:ser>
        <c:ser>
          <c:idx val="1"/>
          <c:order val="1"/>
          <c:tx>
            <c:strRef>
              <c:f>Sheet2!$O$6</c:f>
              <c:strCache>
                <c:ptCount val="1"/>
                <c:pt idx="0">
                  <c:v>Public holidays (days)</c:v>
                </c:pt>
              </c:strCache>
            </c:strRef>
          </c:tx>
          <c:spPr>
            <a:solidFill>
              <a:schemeClr val="accent2"/>
            </a:solidFill>
            <a:ln>
              <a:noFill/>
            </a:ln>
            <a:effectLst/>
          </c:spPr>
          <c:invertIfNegative val="0"/>
          <c:cat>
            <c:strRef>
              <c:f>Sheet2!$M$7:$M$17</c:f>
              <c:strCache>
                <c:ptCount val="10"/>
                <c:pt idx="0">
                  <c:v>Cambodia</c:v>
                </c:pt>
                <c:pt idx="1">
                  <c:v>Indonesia</c:v>
                </c:pt>
                <c:pt idx="2">
                  <c:v>India</c:v>
                </c:pt>
                <c:pt idx="3">
                  <c:v>Pakistan</c:v>
                </c:pt>
                <c:pt idx="4">
                  <c:v>Thailand</c:v>
                </c:pt>
                <c:pt idx="5">
                  <c:v>Bangladesh</c:v>
                </c:pt>
                <c:pt idx="6">
                  <c:v>China</c:v>
                </c:pt>
                <c:pt idx="7">
                  <c:v>Malaysia</c:v>
                </c:pt>
                <c:pt idx="8">
                  <c:v>Sri Lanka</c:v>
                </c:pt>
                <c:pt idx="9">
                  <c:v>Viet Nam</c:v>
                </c:pt>
              </c:strCache>
            </c:strRef>
          </c:cat>
          <c:val>
            <c:numRef>
              <c:f>Sheet2!$O$7:$O$17</c:f>
              <c:numCache>
                <c:formatCode>General</c:formatCode>
                <c:ptCount val="10"/>
                <c:pt idx="0">
                  <c:v>27</c:v>
                </c:pt>
                <c:pt idx="1">
                  <c:v>16</c:v>
                </c:pt>
                <c:pt idx="2">
                  <c:v>14</c:v>
                </c:pt>
                <c:pt idx="3">
                  <c:v>13</c:v>
                </c:pt>
                <c:pt idx="4">
                  <c:v>13</c:v>
                </c:pt>
                <c:pt idx="5">
                  <c:v>11</c:v>
                </c:pt>
                <c:pt idx="6">
                  <c:v>11</c:v>
                </c:pt>
                <c:pt idx="7">
                  <c:v>11</c:v>
                </c:pt>
                <c:pt idx="8">
                  <c:v>8</c:v>
                </c:pt>
                <c:pt idx="9">
                  <c:v>8</c:v>
                </c:pt>
              </c:numCache>
            </c:numRef>
          </c:val>
        </c:ser>
        <c:dLbls>
          <c:showLegendKey val="0"/>
          <c:showVal val="0"/>
          <c:showCatName val="0"/>
          <c:showSerName val="0"/>
          <c:showPercent val="0"/>
          <c:showBubbleSize val="0"/>
        </c:dLbls>
        <c:gapWidth val="40"/>
        <c:overlap val="-27"/>
        <c:axId val="678187392"/>
        <c:axId val="678188480"/>
      </c:barChart>
      <c:lineChart>
        <c:grouping val="standard"/>
        <c:varyColors val="0"/>
        <c:ser>
          <c:idx val="2"/>
          <c:order val="2"/>
          <c:tx>
            <c:strRef>
              <c:f>Sheet2!$P$6</c:f>
              <c:strCache>
                <c:ptCount val="1"/>
                <c:pt idx="0">
                  <c:v>Annual Leave (Average)</c:v>
                </c:pt>
              </c:strCache>
            </c:strRef>
          </c:tx>
          <c:spPr>
            <a:ln w="22225" cap="rnd">
              <a:solidFill>
                <a:schemeClr val="accent1">
                  <a:lumMod val="75000"/>
                </a:schemeClr>
              </a:solidFill>
              <a:prstDash val="dash"/>
              <a:round/>
            </a:ln>
            <a:effectLst/>
          </c:spPr>
          <c:marker>
            <c:symbol val="none"/>
          </c:marker>
          <c:cat>
            <c:strRef>
              <c:f>Sheet2!$M$7:$M$17</c:f>
              <c:strCache>
                <c:ptCount val="10"/>
                <c:pt idx="0">
                  <c:v>Cambodia</c:v>
                </c:pt>
                <c:pt idx="1">
                  <c:v>Indonesia</c:v>
                </c:pt>
                <c:pt idx="2">
                  <c:v>India</c:v>
                </c:pt>
                <c:pt idx="3">
                  <c:v>Pakistan</c:v>
                </c:pt>
                <c:pt idx="4">
                  <c:v>Thailand</c:v>
                </c:pt>
                <c:pt idx="5">
                  <c:v>Bangladesh</c:v>
                </c:pt>
                <c:pt idx="6">
                  <c:v>China</c:v>
                </c:pt>
                <c:pt idx="7">
                  <c:v>Malaysia</c:v>
                </c:pt>
                <c:pt idx="8">
                  <c:v>Sri Lanka</c:v>
                </c:pt>
                <c:pt idx="9">
                  <c:v>Viet Nam</c:v>
                </c:pt>
              </c:strCache>
            </c:strRef>
          </c:cat>
          <c:val>
            <c:numRef>
              <c:f>Sheet2!$P$7:$P$17</c:f>
              <c:numCache>
                <c:formatCode>General</c:formatCode>
                <c:ptCount val="10"/>
                <c:pt idx="0">
                  <c:v>11.1</c:v>
                </c:pt>
                <c:pt idx="1">
                  <c:v>11.1</c:v>
                </c:pt>
                <c:pt idx="2">
                  <c:v>11.1</c:v>
                </c:pt>
                <c:pt idx="3">
                  <c:v>11.1</c:v>
                </c:pt>
                <c:pt idx="4">
                  <c:v>11.1</c:v>
                </c:pt>
                <c:pt idx="5">
                  <c:v>11.1</c:v>
                </c:pt>
                <c:pt idx="6">
                  <c:v>11.1</c:v>
                </c:pt>
                <c:pt idx="7">
                  <c:v>11.1</c:v>
                </c:pt>
                <c:pt idx="8">
                  <c:v>11.1</c:v>
                </c:pt>
                <c:pt idx="9">
                  <c:v>11.1</c:v>
                </c:pt>
              </c:numCache>
            </c:numRef>
          </c:val>
          <c:smooth val="0"/>
        </c:ser>
        <c:ser>
          <c:idx val="3"/>
          <c:order val="3"/>
          <c:tx>
            <c:strRef>
              <c:f>Sheet2!$Q$6</c:f>
              <c:strCache>
                <c:ptCount val="1"/>
                <c:pt idx="0">
                  <c:v>Public Holiday (Average)</c:v>
                </c:pt>
              </c:strCache>
            </c:strRef>
          </c:tx>
          <c:spPr>
            <a:ln w="22225" cap="rnd">
              <a:solidFill>
                <a:schemeClr val="accent2">
                  <a:lumMod val="50000"/>
                </a:schemeClr>
              </a:solidFill>
              <a:prstDash val="dashDot"/>
              <a:round/>
            </a:ln>
            <a:effectLst/>
          </c:spPr>
          <c:marker>
            <c:symbol val="none"/>
          </c:marker>
          <c:cat>
            <c:strRef>
              <c:f>Sheet2!$M$7:$M$17</c:f>
              <c:strCache>
                <c:ptCount val="10"/>
                <c:pt idx="0">
                  <c:v>Cambodia</c:v>
                </c:pt>
                <c:pt idx="1">
                  <c:v>Indonesia</c:v>
                </c:pt>
                <c:pt idx="2">
                  <c:v>India</c:v>
                </c:pt>
                <c:pt idx="3">
                  <c:v>Pakistan</c:v>
                </c:pt>
                <c:pt idx="4">
                  <c:v>Thailand</c:v>
                </c:pt>
                <c:pt idx="5">
                  <c:v>Bangladesh</c:v>
                </c:pt>
                <c:pt idx="6">
                  <c:v>China</c:v>
                </c:pt>
                <c:pt idx="7">
                  <c:v>Malaysia</c:v>
                </c:pt>
                <c:pt idx="8">
                  <c:v>Sri Lanka</c:v>
                </c:pt>
                <c:pt idx="9">
                  <c:v>Viet Nam</c:v>
                </c:pt>
              </c:strCache>
            </c:strRef>
          </c:cat>
          <c:val>
            <c:numRef>
              <c:f>Sheet2!$Q$7:$Q$17</c:f>
              <c:numCache>
                <c:formatCode>General</c:formatCode>
                <c:ptCount val="10"/>
                <c:pt idx="0">
                  <c:v>13.2</c:v>
                </c:pt>
                <c:pt idx="1">
                  <c:v>13.2</c:v>
                </c:pt>
                <c:pt idx="2">
                  <c:v>13.2</c:v>
                </c:pt>
                <c:pt idx="3">
                  <c:v>13.2</c:v>
                </c:pt>
                <c:pt idx="4">
                  <c:v>13.2</c:v>
                </c:pt>
                <c:pt idx="5">
                  <c:v>13.2</c:v>
                </c:pt>
                <c:pt idx="6">
                  <c:v>13.2</c:v>
                </c:pt>
                <c:pt idx="7">
                  <c:v>13.2</c:v>
                </c:pt>
                <c:pt idx="8">
                  <c:v>13.2</c:v>
                </c:pt>
                <c:pt idx="9">
                  <c:v>13.2</c:v>
                </c:pt>
              </c:numCache>
            </c:numRef>
          </c:val>
          <c:smooth val="0"/>
        </c:ser>
        <c:dLbls>
          <c:showLegendKey val="0"/>
          <c:showVal val="0"/>
          <c:showCatName val="0"/>
          <c:showSerName val="0"/>
          <c:showPercent val="0"/>
          <c:showBubbleSize val="0"/>
        </c:dLbls>
        <c:marker val="1"/>
        <c:smooth val="0"/>
        <c:axId val="678187392"/>
        <c:axId val="678188480"/>
      </c:lineChart>
      <c:lineChart>
        <c:grouping val="standard"/>
        <c:varyColors val="0"/>
        <c:ser>
          <c:idx val="4"/>
          <c:order val="4"/>
          <c:tx>
            <c:strRef>
              <c:f>Sheet2!$R$6</c:f>
              <c:strCache>
                <c:ptCount val="1"/>
                <c:pt idx="0">
                  <c:v>Cambodia Compared to Country (Annual Leave: % difference)</c:v>
                </c:pt>
              </c:strCache>
            </c:strRef>
          </c:tx>
          <c:spPr>
            <a:ln w="22225" cap="rnd">
              <a:noFill/>
              <a:round/>
            </a:ln>
            <a:effectLst/>
          </c:spPr>
          <c:marker>
            <c:symbol val="circle"/>
            <c:size val="6"/>
            <c:spPr>
              <a:solidFill>
                <a:schemeClr val="accent1"/>
              </a:solidFill>
              <a:ln w="15875">
                <a:solidFill>
                  <a:schemeClr val="accent1">
                    <a:lumMod val="50000"/>
                  </a:schemeClr>
                </a:solidFill>
                <a:round/>
              </a:ln>
              <a:effectLst/>
            </c:spPr>
          </c:marker>
          <c:dLbls>
            <c:dLbl>
              <c:idx val="0"/>
              <c:delete val="1"/>
              <c:extLst>
                <c:ext xmlns:c15="http://schemas.microsoft.com/office/drawing/2012/chart" uri="{CE6537A1-D6FC-4f65-9D91-7224C49458BB}"/>
              </c:extLst>
            </c:dLbl>
            <c:spPr>
              <a:solidFill>
                <a:schemeClr val="accent1">
                  <a:lumMod val="20000"/>
                  <a:lumOff val="80000"/>
                </a:schemeClr>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Sheet2!$M$7:$M$17</c:f>
              <c:strCache>
                <c:ptCount val="10"/>
                <c:pt idx="0">
                  <c:v>Cambodia</c:v>
                </c:pt>
                <c:pt idx="1">
                  <c:v>Indonesia</c:v>
                </c:pt>
                <c:pt idx="2">
                  <c:v>India</c:v>
                </c:pt>
                <c:pt idx="3">
                  <c:v>Pakistan</c:v>
                </c:pt>
                <c:pt idx="4">
                  <c:v>Thailand</c:v>
                </c:pt>
                <c:pt idx="5">
                  <c:v>Bangladesh</c:v>
                </c:pt>
                <c:pt idx="6">
                  <c:v>China</c:v>
                </c:pt>
                <c:pt idx="7">
                  <c:v>Malaysia</c:v>
                </c:pt>
                <c:pt idx="8">
                  <c:v>Sri Lanka</c:v>
                </c:pt>
                <c:pt idx="9">
                  <c:v>Viet Nam</c:v>
                </c:pt>
              </c:strCache>
            </c:strRef>
          </c:cat>
          <c:val>
            <c:numRef>
              <c:f>Sheet2!$R$7:$R$17</c:f>
              <c:numCache>
                <c:formatCode>0%</c:formatCode>
                <c:ptCount val="10"/>
                <c:pt idx="0">
                  <c:v>0</c:v>
                </c:pt>
                <c:pt idx="1">
                  <c:v>0.5</c:v>
                </c:pt>
                <c:pt idx="2">
                  <c:v>0.5</c:v>
                </c:pt>
                <c:pt idx="3">
                  <c:v>0.2857142857142857</c:v>
                </c:pt>
                <c:pt idx="4">
                  <c:v>2</c:v>
                </c:pt>
                <c:pt idx="5">
                  <c:v>0.8</c:v>
                </c:pt>
                <c:pt idx="6">
                  <c:v>2.6</c:v>
                </c:pt>
                <c:pt idx="7">
                  <c:v>1.25</c:v>
                </c:pt>
                <c:pt idx="8">
                  <c:v>0.2857142857142857</c:v>
                </c:pt>
                <c:pt idx="9">
                  <c:v>0.5</c:v>
                </c:pt>
              </c:numCache>
            </c:numRef>
          </c:val>
          <c:smooth val="0"/>
        </c:ser>
        <c:dLbls>
          <c:showLegendKey val="0"/>
          <c:showVal val="0"/>
          <c:showCatName val="0"/>
          <c:showSerName val="0"/>
          <c:showPercent val="0"/>
          <c:showBubbleSize val="0"/>
        </c:dLbls>
        <c:marker val="1"/>
        <c:smooth val="0"/>
        <c:axId val="1185264480"/>
        <c:axId val="678189024"/>
        <c:extLst>
          <c:ext xmlns:c15="http://schemas.microsoft.com/office/drawing/2012/chart" uri="{02D57815-91ED-43cb-92C2-25804820EDAC}">
            <c15:filteredLineSeries>
              <c15:ser>
                <c:idx val="5"/>
                <c:order val="5"/>
                <c:tx>
                  <c:strRef>
                    <c:extLst>
                      <c:ext uri="{02D57815-91ED-43cb-92C2-25804820EDAC}">
                        <c15:formulaRef>
                          <c15:sqref>Sheet2!$S$6</c15:sqref>
                        </c15:formulaRef>
                      </c:ext>
                    </c:extLst>
                    <c:strCache>
                      <c:ptCount val="1"/>
                      <c:pt idx="0">
                        <c:v>Cambodia Compared to country (Public Holiday: % difference)</c:v>
                      </c:pt>
                    </c:strCache>
                  </c:strRef>
                </c:tx>
                <c:spPr>
                  <a:ln w="22225" cap="rnd">
                    <a:noFill/>
                    <a:round/>
                  </a:ln>
                  <a:effectLst/>
                </c:spPr>
                <c:marker>
                  <c:symbol val="circle"/>
                  <c:size val="6"/>
                  <c:spPr>
                    <a:solidFill>
                      <a:schemeClr val="tx2"/>
                    </a:solidFill>
                    <a:ln w="15875">
                      <a:solidFill>
                        <a:schemeClr val="accent6"/>
                      </a:solidFill>
                      <a:round/>
                    </a:ln>
                    <a:effectLst/>
                  </c:spPr>
                </c:marker>
                <c:dLbls>
                  <c:dLbl>
                    <c:idx val="0"/>
                    <c:delete val="1"/>
                    <c:extLst>
                      <c:ext uri="{CE6537A1-D6FC-4f65-9D91-7224C49458BB}"/>
                    </c:extLst>
                  </c:dLbl>
                  <c:spPr>
                    <a:solidFill>
                      <a:schemeClr val="accent6">
                        <a:lumMod val="20000"/>
                        <a:lumOff val="80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dk1">
                                <a:lumMod val="35000"/>
                                <a:lumOff val="65000"/>
                              </a:schemeClr>
                            </a:solidFill>
                            <a:round/>
                          </a:ln>
                          <a:effectLst/>
                        </c:spPr>
                      </c15:leaderLines>
                    </c:ext>
                  </c:extLst>
                </c:dLbls>
                <c:cat>
                  <c:strRef>
                    <c:extLst>
                      <c:ext uri="{02D57815-91ED-43cb-92C2-25804820EDAC}">
                        <c15:formulaRef>
                          <c15:sqref>Sheet2!$M$7:$M$17</c15:sqref>
                        </c15:formulaRef>
                      </c:ext>
                    </c:extLst>
                    <c:strCache>
                      <c:ptCount val="10"/>
                      <c:pt idx="0">
                        <c:v>Cambodia</c:v>
                      </c:pt>
                      <c:pt idx="1">
                        <c:v>Indonesia</c:v>
                      </c:pt>
                      <c:pt idx="2">
                        <c:v>India</c:v>
                      </c:pt>
                      <c:pt idx="3">
                        <c:v>Pakistan</c:v>
                      </c:pt>
                      <c:pt idx="4">
                        <c:v>Thailand</c:v>
                      </c:pt>
                      <c:pt idx="5">
                        <c:v>Bangladesh</c:v>
                      </c:pt>
                      <c:pt idx="6">
                        <c:v>China</c:v>
                      </c:pt>
                      <c:pt idx="7">
                        <c:v>Malaysia</c:v>
                      </c:pt>
                      <c:pt idx="8">
                        <c:v>Sri Lanka</c:v>
                      </c:pt>
                      <c:pt idx="9">
                        <c:v>Viet Nam</c:v>
                      </c:pt>
                    </c:strCache>
                  </c:strRef>
                </c:cat>
                <c:val>
                  <c:numRef>
                    <c:extLst>
                      <c:ext uri="{02D57815-91ED-43cb-92C2-25804820EDAC}">
                        <c15:formulaRef>
                          <c15:sqref>Sheet2!$S$7:$S$17</c15:sqref>
                        </c15:formulaRef>
                      </c:ext>
                    </c:extLst>
                    <c:numCache>
                      <c:formatCode>0%</c:formatCode>
                      <c:ptCount val="10"/>
                      <c:pt idx="0">
                        <c:v>0</c:v>
                      </c:pt>
                      <c:pt idx="1">
                        <c:v>0.6875</c:v>
                      </c:pt>
                      <c:pt idx="2">
                        <c:v>0.9285714285714286</c:v>
                      </c:pt>
                      <c:pt idx="3">
                        <c:v>1.0769230769230769</c:v>
                      </c:pt>
                      <c:pt idx="4">
                        <c:v>1.0769230769230769</c:v>
                      </c:pt>
                      <c:pt idx="5">
                        <c:v>1.4545454545454546</c:v>
                      </c:pt>
                      <c:pt idx="6">
                        <c:v>1.4545454545454546</c:v>
                      </c:pt>
                      <c:pt idx="7">
                        <c:v>1.4545454545454546</c:v>
                      </c:pt>
                      <c:pt idx="8">
                        <c:v>2.375</c:v>
                      </c:pt>
                      <c:pt idx="9">
                        <c:v>2.375</c:v>
                      </c:pt>
                    </c:numCache>
                  </c:numRef>
                </c:val>
                <c:smooth val="0"/>
              </c15:ser>
            </c15:filteredLineSeries>
          </c:ext>
        </c:extLst>
      </c:lineChart>
      <c:catAx>
        <c:axId val="67818739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n-US"/>
          </a:p>
        </c:txPr>
        <c:crossAx val="678188480"/>
        <c:crosses val="autoZero"/>
        <c:auto val="1"/>
        <c:lblAlgn val="ctr"/>
        <c:lblOffset val="100"/>
        <c:noMultiLvlLbl val="0"/>
      </c:catAx>
      <c:valAx>
        <c:axId val="678188480"/>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n-US"/>
                  <a:t>Piad days off in Days</a:t>
                </a:r>
              </a:p>
            </c:rich>
          </c:tx>
          <c:layout/>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678187392"/>
        <c:crosses val="autoZero"/>
        <c:crossBetween val="between"/>
      </c:valAx>
      <c:valAx>
        <c:axId val="678189024"/>
        <c:scaling>
          <c:orientation val="minMax"/>
        </c:scaling>
        <c:delete val="0"/>
        <c:axPos val="r"/>
        <c:title>
          <c:tx>
            <c:rich>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n-US"/>
                  <a:t>Cambodia as percentage higher or lower than applicable country</a:t>
                </a:r>
              </a:p>
            </c:rich>
          </c:tx>
          <c:layout/>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1185264480"/>
        <c:crosses val="max"/>
        <c:crossBetween val="between"/>
      </c:valAx>
      <c:catAx>
        <c:axId val="1185264480"/>
        <c:scaling>
          <c:orientation val="minMax"/>
        </c:scaling>
        <c:delete val="1"/>
        <c:axPos val="b"/>
        <c:numFmt formatCode="General" sourceLinked="1"/>
        <c:majorTickMark val="out"/>
        <c:minorTickMark val="none"/>
        <c:tickLblPos val="nextTo"/>
        <c:crossAx val="678189024"/>
        <c:crosses val="autoZero"/>
        <c:auto val="1"/>
        <c:lblAlgn val="ctr"/>
        <c:lblOffset val="100"/>
        <c:noMultiLvlLbl val="0"/>
      </c:catAx>
      <c:spPr>
        <a:pattFill prst="ltDnDiag">
          <a:fgClr>
            <a:schemeClr val="dk1">
              <a:lumMod val="15000"/>
              <a:lumOff val="85000"/>
            </a:schemeClr>
          </a:fgClr>
          <a:bgClr>
            <a:schemeClr val="lt1"/>
          </a:bgClr>
        </a:pattFill>
        <a:ln>
          <a:noFill/>
        </a:ln>
        <a:effectLst/>
      </c:spPr>
    </c:plotArea>
    <c:legend>
      <c:legendPos val="t"/>
      <c:layout/>
      <c:overlay val="0"/>
      <c:spPr>
        <a:solidFill>
          <a:schemeClr val="bg1">
            <a:lumMod val="95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Sheet2!$I$44</c:f>
              <c:strCache>
                <c:ptCount val="1"/>
                <c:pt idx="0">
                  <c:v>Total Paid days off</c:v>
                </c:pt>
              </c:strCache>
            </c:strRef>
          </c:tx>
          <c:spPr>
            <a:pattFill prst="pct80">
              <a:fgClr>
                <a:srgbClr val="C00000"/>
              </a:fgClr>
              <a:bgClr>
                <a:schemeClr val="accent2">
                  <a:lumMod val="20000"/>
                  <a:lumOff val="80000"/>
                </a:schemeClr>
              </a:bgClr>
            </a:pattFill>
            <a:ln>
              <a:noFill/>
            </a:ln>
            <a:effectLst/>
          </c:spPr>
          <c:invertIfNegative val="0"/>
          <c:dPt>
            <c:idx val="0"/>
            <c:invertIfNegative val="0"/>
            <c:bubble3D val="0"/>
            <c:spPr>
              <a:solidFill>
                <a:schemeClr val="tx1"/>
              </a:solidFill>
              <a:ln>
                <a:noFill/>
              </a:ln>
              <a:effectLst/>
            </c:spPr>
          </c:dPt>
          <c:dLbls>
            <c:spPr>
              <a:solidFill>
                <a:schemeClr val="accent1">
                  <a:lumMod val="20000"/>
                  <a:lumOff val="80000"/>
                </a:schemeClr>
              </a:solid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dk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Sheet2!$H$45:$H$55</c:f>
              <c:strCache>
                <c:ptCount val="10"/>
                <c:pt idx="0">
                  <c:v>Cambodia</c:v>
                </c:pt>
                <c:pt idx="1">
                  <c:v>Indonesia</c:v>
                </c:pt>
                <c:pt idx="2">
                  <c:v>India</c:v>
                </c:pt>
                <c:pt idx="3">
                  <c:v>Pakistan</c:v>
                </c:pt>
                <c:pt idx="4">
                  <c:v>Thailand</c:v>
                </c:pt>
                <c:pt idx="5">
                  <c:v>Bangladesh</c:v>
                </c:pt>
                <c:pt idx="6">
                  <c:v>China</c:v>
                </c:pt>
                <c:pt idx="7">
                  <c:v>Malaysia</c:v>
                </c:pt>
                <c:pt idx="8">
                  <c:v>Sri Lanka</c:v>
                </c:pt>
                <c:pt idx="9">
                  <c:v>Viet Nam</c:v>
                </c:pt>
              </c:strCache>
            </c:strRef>
          </c:cat>
          <c:val>
            <c:numRef>
              <c:f>Sheet2!$I$45:$I$55</c:f>
              <c:numCache>
                <c:formatCode>General</c:formatCode>
                <c:ptCount val="10"/>
                <c:pt idx="0">
                  <c:v>45</c:v>
                </c:pt>
                <c:pt idx="1">
                  <c:v>28</c:v>
                </c:pt>
                <c:pt idx="2">
                  <c:v>26</c:v>
                </c:pt>
                <c:pt idx="3">
                  <c:v>27</c:v>
                </c:pt>
                <c:pt idx="4">
                  <c:v>19</c:v>
                </c:pt>
                <c:pt idx="5">
                  <c:v>21</c:v>
                </c:pt>
                <c:pt idx="6">
                  <c:v>16</c:v>
                </c:pt>
                <c:pt idx="7">
                  <c:v>19</c:v>
                </c:pt>
                <c:pt idx="8">
                  <c:v>22</c:v>
                </c:pt>
                <c:pt idx="9">
                  <c:v>20</c:v>
                </c:pt>
              </c:numCache>
            </c:numRef>
          </c:val>
        </c:ser>
        <c:dLbls>
          <c:showLegendKey val="0"/>
          <c:showVal val="0"/>
          <c:showCatName val="0"/>
          <c:showSerName val="0"/>
          <c:showPercent val="0"/>
          <c:showBubbleSize val="0"/>
        </c:dLbls>
        <c:gapWidth val="40"/>
        <c:overlap val="-27"/>
        <c:axId val="1185266112"/>
        <c:axId val="1185263936"/>
        <c:extLst/>
      </c:barChart>
      <c:lineChart>
        <c:grouping val="stacked"/>
        <c:varyColors val="0"/>
        <c:ser>
          <c:idx val="2"/>
          <c:order val="2"/>
          <c:tx>
            <c:strRef>
              <c:f>Sheet2!$K$44</c:f>
              <c:strCache>
                <c:ptCount val="1"/>
                <c:pt idx="0">
                  <c:v>Sample Average</c:v>
                </c:pt>
              </c:strCache>
            </c:strRef>
          </c:tx>
          <c:spPr>
            <a:ln w="38100" cap="rnd">
              <a:solidFill>
                <a:srgbClr val="00B050"/>
              </a:solidFill>
              <a:prstDash val="sysDash"/>
              <a:round/>
            </a:ln>
            <a:effectLst/>
          </c:spPr>
          <c:marker>
            <c:symbol val="none"/>
          </c:marker>
          <c:cat>
            <c:strRef>
              <c:f>Sheet2!$H$45:$H$55</c:f>
              <c:strCache>
                <c:ptCount val="10"/>
                <c:pt idx="0">
                  <c:v>Cambodia</c:v>
                </c:pt>
                <c:pt idx="1">
                  <c:v>Indonesia</c:v>
                </c:pt>
                <c:pt idx="2">
                  <c:v>India</c:v>
                </c:pt>
                <c:pt idx="3">
                  <c:v>Pakistan</c:v>
                </c:pt>
                <c:pt idx="4">
                  <c:v>Thailand</c:v>
                </c:pt>
                <c:pt idx="5">
                  <c:v>Bangladesh</c:v>
                </c:pt>
                <c:pt idx="6">
                  <c:v>China</c:v>
                </c:pt>
                <c:pt idx="7">
                  <c:v>Malaysia</c:v>
                </c:pt>
                <c:pt idx="8">
                  <c:v>Sri Lanka</c:v>
                </c:pt>
                <c:pt idx="9">
                  <c:v>Viet Nam</c:v>
                </c:pt>
              </c:strCache>
            </c:strRef>
          </c:cat>
          <c:val>
            <c:numRef>
              <c:f>Sheet2!$K$45:$K$55</c:f>
              <c:numCache>
                <c:formatCode>General</c:formatCode>
                <c:ptCount val="10"/>
                <c:pt idx="0">
                  <c:v>24.299999999999997</c:v>
                </c:pt>
                <c:pt idx="1">
                  <c:v>24.299999999999997</c:v>
                </c:pt>
                <c:pt idx="2">
                  <c:v>24.299999999999997</c:v>
                </c:pt>
                <c:pt idx="3">
                  <c:v>24.299999999999997</c:v>
                </c:pt>
                <c:pt idx="4">
                  <c:v>24.299999999999997</c:v>
                </c:pt>
                <c:pt idx="5">
                  <c:v>24.299999999999997</c:v>
                </c:pt>
                <c:pt idx="6">
                  <c:v>24.299999999999997</c:v>
                </c:pt>
                <c:pt idx="7">
                  <c:v>24.299999999999997</c:v>
                </c:pt>
                <c:pt idx="8">
                  <c:v>24.299999999999997</c:v>
                </c:pt>
                <c:pt idx="9">
                  <c:v>24.299999999999997</c:v>
                </c:pt>
              </c:numCache>
            </c:numRef>
          </c:val>
          <c:smooth val="0"/>
        </c:ser>
        <c:dLbls>
          <c:showLegendKey val="0"/>
          <c:showVal val="0"/>
          <c:showCatName val="0"/>
          <c:showSerName val="0"/>
          <c:showPercent val="0"/>
          <c:showBubbleSize val="0"/>
        </c:dLbls>
        <c:marker val="1"/>
        <c:smooth val="0"/>
        <c:axId val="1185266112"/>
        <c:axId val="1185263936"/>
      </c:lineChart>
      <c:lineChart>
        <c:grouping val="stacked"/>
        <c:varyColors val="0"/>
        <c:ser>
          <c:idx val="1"/>
          <c:order val="1"/>
          <c:tx>
            <c:strRef>
              <c:f>Sheet2!$J$44</c:f>
              <c:strCache>
                <c:ptCount val="1"/>
                <c:pt idx="0">
                  <c:v>Cambodia compared to other country (% difference)</c:v>
                </c:pt>
              </c:strCache>
            </c:strRef>
          </c:tx>
          <c:spPr>
            <a:ln w="22225" cap="rnd">
              <a:noFill/>
              <a:round/>
            </a:ln>
            <a:effectLst/>
          </c:spPr>
          <c:marker>
            <c:symbol val="circle"/>
            <c:size val="6"/>
            <c:spPr>
              <a:solidFill>
                <a:schemeClr val="accent2">
                  <a:lumMod val="20000"/>
                  <a:lumOff val="80000"/>
                </a:schemeClr>
              </a:solidFill>
              <a:ln w="15875">
                <a:solidFill>
                  <a:schemeClr val="accent2"/>
                </a:solidFill>
                <a:round/>
              </a:ln>
              <a:effectLst/>
            </c:spPr>
          </c:marker>
          <c:dLbls>
            <c:dLbl>
              <c:idx val="0"/>
              <c:delete val="1"/>
              <c:extLst>
                <c:ext xmlns:c15="http://schemas.microsoft.com/office/drawing/2012/chart" uri="{CE6537A1-D6FC-4f65-9D91-7224C49458BB}"/>
              </c:extLst>
            </c:dLbl>
            <c:spPr>
              <a:solidFill>
                <a:schemeClr val="accent2">
                  <a:lumMod val="20000"/>
                  <a:lumOff val="80000"/>
                </a:schemeClr>
              </a:solid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Sheet2!$H$45:$H$55</c:f>
              <c:strCache>
                <c:ptCount val="10"/>
                <c:pt idx="0">
                  <c:v>Cambodia</c:v>
                </c:pt>
                <c:pt idx="1">
                  <c:v>Indonesia</c:v>
                </c:pt>
                <c:pt idx="2">
                  <c:v>India</c:v>
                </c:pt>
                <c:pt idx="3">
                  <c:v>Pakistan</c:v>
                </c:pt>
                <c:pt idx="4">
                  <c:v>Thailand</c:v>
                </c:pt>
                <c:pt idx="5">
                  <c:v>Bangladesh</c:v>
                </c:pt>
                <c:pt idx="6">
                  <c:v>China</c:v>
                </c:pt>
                <c:pt idx="7">
                  <c:v>Malaysia</c:v>
                </c:pt>
                <c:pt idx="8">
                  <c:v>Sri Lanka</c:v>
                </c:pt>
                <c:pt idx="9">
                  <c:v>Viet Nam</c:v>
                </c:pt>
              </c:strCache>
            </c:strRef>
          </c:cat>
          <c:val>
            <c:numRef>
              <c:f>Sheet2!$J$45:$J$55</c:f>
              <c:numCache>
                <c:formatCode>0%</c:formatCode>
                <c:ptCount val="10"/>
                <c:pt idx="0">
                  <c:v>0</c:v>
                </c:pt>
                <c:pt idx="1">
                  <c:v>0.6071428571428571</c:v>
                </c:pt>
                <c:pt idx="2">
                  <c:v>0.73076923076923073</c:v>
                </c:pt>
                <c:pt idx="3">
                  <c:v>0.66666666666666663</c:v>
                </c:pt>
                <c:pt idx="4">
                  <c:v>1.368421052631579</c:v>
                </c:pt>
                <c:pt idx="5">
                  <c:v>1.1428571428571428</c:v>
                </c:pt>
                <c:pt idx="6">
                  <c:v>1.8125</c:v>
                </c:pt>
                <c:pt idx="7">
                  <c:v>1.368421052631579</c:v>
                </c:pt>
                <c:pt idx="8">
                  <c:v>1.0454545454545454</c:v>
                </c:pt>
                <c:pt idx="9">
                  <c:v>1.25</c:v>
                </c:pt>
              </c:numCache>
            </c:numRef>
          </c:val>
          <c:smooth val="0"/>
        </c:ser>
        <c:dLbls>
          <c:showLegendKey val="0"/>
          <c:showVal val="0"/>
          <c:showCatName val="0"/>
          <c:showSerName val="0"/>
          <c:showPercent val="0"/>
          <c:showBubbleSize val="0"/>
        </c:dLbls>
        <c:marker val="1"/>
        <c:smooth val="0"/>
        <c:axId val="1185251424"/>
        <c:axId val="1185253600"/>
      </c:lineChart>
      <c:catAx>
        <c:axId val="118526611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n-US"/>
          </a:p>
        </c:txPr>
        <c:crossAx val="1185263936"/>
        <c:crosses val="autoZero"/>
        <c:auto val="1"/>
        <c:lblAlgn val="ctr"/>
        <c:lblOffset val="100"/>
        <c:noMultiLvlLbl val="0"/>
      </c:catAx>
      <c:valAx>
        <c:axId val="1185263936"/>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n-US"/>
                  <a:t>Paid days off in Days</a:t>
                </a:r>
              </a:p>
            </c:rich>
          </c:tx>
          <c:layout/>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1185266112"/>
        <c:crosses val="autoZero"/>
        <c:crossBetween val="between"/>
      </c:valAx>
      <c:valAx>
        <c:axId val="1185253600"/>
        <c:scaling>
          <c:orientation val="minMax"/>
        </c:scaling>
        <c:delete val="0"/>
        <c:axPos val="r"/>
        <c:title>
          <c:tx>
            <c:rich>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n-US"/>
                  <a:t>Cambodia as percentage higher or lower than applicable country</a:t>
                </a:r>
              </a:p>
            </c:rich>
          </c:tx>
          <c:layout/>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1185251424"/>
        <c:crosses val="max"/>
        <c:crossBetween val="between"/>
      </c:valAx>
      <c:catAx>
        <c:axId val="1185251424"/>
        <c:scaling>
          <c:orientation val="minMax"/>
        </c:scaling>
        <c:delete val="1"/>
        <c:axPos val="b"/>
        <c:numFmt formatCode="General" sourceLinked="1"/>
        <c:majorTickMark val="out"/>
        <c:minorTickMark val="none"/>
        <c:tickLblPos val="nextTo"/>
        <c:crossAx val="1185253600"/>
        <c:crosses val="autoZero"/>
        <c:auto val="1"/>
        <c:lblAlgn val="ctr"/>
        <c:lblOffset val="100"/>
        <c:noMultiLvlLbl val="0"/>
      </c:catAx>
      <c:spPr>
        <a:pattFill prst="ltDnDiag">
          <a:fgClr>
            <a:schemeClr val="dk1">
              <a:lumMod val="15000"/>
              <a:lumOff val="85000"/>
            </a:schemeClr>
          </a:fgClr>
          <a:bgClr>
            <a:schemeClr val="lt1"/>
          </a:bgClr>
        </a:pattFill>
        <a:ln>
          <a:noFill/>
        </a:ln>
        <a:effectLst/>
      </c:spPr>
    </c:plotArea>
    <c:legend>
      <c:legendPos val="t"/>
      <c:layout/>
      <c:overlay val="0"/>
      <c:spPr>
        <a:solidFill>
          <a:schemeClr val="bg1">
            <a:lumMod val="95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'Hour&amp;wage'!$L$45</c:f>
              <c:strCache>
                <c:ptCount val="1"/>
                <c:pt idx="0">
                  <c:v>Malaysia</c:v>
                </c:pt>
              </c:strCache>
            </c:strRef>
          </c:tx>
          <c:spPr>
            <a:solidFill>
              <a:srgbClr val="C00000">
                <a:alpha val="69804"/>
              </a:srgbClr>
            </a:solidFill>
            <a:ln w="25400">
              <a:noFill/>
            </a:ln>
            <a:effectLst/>
          </c:spPr>
          <c:invertIfNegative val="0"/>
          <c:dLbls>
            <c:dLbl>
              <c:idx val="0"/>
              <c:layout>
                <c:manualLayout>
                  <c:x val="0"/>
                  <c:y val="4.5761822978069376E-2"/>
                </c:manualLayout>
              </c:layout>
              <c:showLegendKey val="0"/>
              <c:showVal val="0"/>
              <c:showCatName val="0"/>
              <c:showSerName val="1"/>
              <c:showPercent val="0"/>
              <c:showBubbleSize val="0"/>
              <c:extLst>
                <c:ext xmlns:c15="http://schemas.microsoft.com/office/drawing/2012/chart" uri="{CE6537A1-D6FC-4f65-9D91-7224C49458BB}">
                  <c15:layout/>
                </c:ext>
              </c:extLst>
            </c:dLbl>
            <c:spPr>
              <a:solidFill>
                <a:srgbClr val="C00000">
                  <a:alpha val="50196"/>
                </a:srgbClr>
              </a:solid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'Hour&amp;wage'!$M$45</c:f>
              <c:numCache>
                <c:formatCode>General</c:formatCode>
                <c:ptCount val="1"/>
                <c:pt idx="0">
                  <c:v>2344</c:v>
                </c:pt>
              </c:numCache>
            </c:numRef>
          </c:xVal>
          <c:yVal>
            <c:numRef>
              <c:f>'Hour&amp;wage'!$N$45</c:f>
              <c:numCache>
                <c:formatCode>General</c:formatCode>
                <c:ptCount val="1"/>
                <c:pt idx="0">
                  <c:v>2700</c:v>
                </c:pt>
              </c:numCache>
            </c:numRef>
          </c:yVal>
          <c:bubbleSize>
            <c:numRef>
              <c:f>'Hour&amp;wage'!$O$45</c:f>
              <c:numCache>
                <c:formatCode>General</c:formatCode>
                <c:ptCount val="1"/>
                <c:pt idx="0">
                  <c:v>10933.485271923777</c:v>
                </c:pt>
              </c:numCache>
            </c:numRef>
          </c:bubbleSize>
          <c:bubble3D val="0"/>
        </c:ser>
        <c:ser>
          <c:idx val="1"/>
          <c:order val="1"/>
          <c:tx>
            <c:strRef>
              <c:f>'Hour&amp;wage'!$L$46</c:f>
              <c:strCache>
                <c:ptCount val="1"/>
                <c:pt idx="0">
                  <c:v>Thailand</c:v>
                </c:pt>
              </c:strCache>
            </c:strRef>
          </c:tx>
          <c:spPr>
            <a:solidFill>
              <a:schemeClr val="accent2">
                <a:lumMod val="50000"/>
              </a:schemeClr>
            </a:solidFill>
            <a:ln w="25400">
              <a:noFill/>
            </a:ln>
            <a:effectLst/>
          </c:spPr>
          <c:invertIfNegative val="0"/>
          <c:dLbls>
            <c:dLbl>
              <c:idx val="0"/>
              <c:layout>
                <c:manualLayout>
                  <c:x val="-0.16746157922628502"/>
                  <c:y val="-8.7363480230859741E-2"/>
                </c:manualLayout>
              </c:layout>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'Hour&amp;wage'!$M$46</c:f>
              <c:numCache>
                <c:formatCode>General</c:formatCode>
                <c:ptCount val="1"/>
                <c:pt idx="0">
                  <c:v>2344</c:v>
                </c:pt>
              </c:numCache>
            </c:numRef>
          </c:xVal>
          <c:yVal>
            <c:numRef>
              <c:f>'Hour&amp;wage'!$N$46</c:f>
              <c:numCache>
                <c:formatCode>General</c:formatCode>
                <c:ptCount val="1"/>
                <c:pt idx="0">
                  <c:v>2844</c:v>
                </c:pt>
              </c:numCache>
            </c:numRef>
          </c:yVal>
          <c:bubbleSize>
            <c:numRef>
              <c:f>'Hour&amp;wage'!$O$46</c:f>
              <c:numCache>
                <c:formatCode>General</c:formatCode>
                <c:ptCount val="1"/>
                <c:pt idx="0">
                  <c:v>5519.3611141715201</c:v>
                </c:pt>
              </c:numCache>
            </c:numRef>
          </c:bubbleSize>
          <c:bubble3D val="0"/>
        </c:ser>
        <c:ser>
          <c:idx val="2"/>
          <c:order val="2"/>
          <c:tx>
            <c:strRef>
              <c:f>'Hour&amp;wage'!$L$47</c:f>
              <c:strCache>
                <c:ptCount val="1"/>
                <c:pt idx="0">
                  <c:v>Viet Nam</c:v>
                </c:pt>
              </c:strCache>
            </c:strRef>
          </c:tx>
          <c:spPr>
            <a:solidFill>
              <a:schemeClr val="accent3">
                <a:alpha val="75000"/>
              </a:schemeClr>
            </a:solidFill>
            <a:ln w="25400">
              <a:noFill/>
            </a:ln>
            <a:effectLst/>
          </c:spPr>
          <c:invertIfNegative val="0"/>
          <c:dLbls>
            <c:dLbl>
              <c:idx val="0"/>
              <c:layout>
                <c:manualLayout>
                  <c:x val="1.695813460519343E-2"/>
                  <c:y val="-3.5661212861873244E-2"/>
                </c:manualLayout>
              </c:layout>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'Hour&amp;wage'!$M$47</c:f>
              <c:numCache>
                <c:formatCode>General</c:formatCode>
                <c:ptCount val="1"/>
                <c:pt idx="0">
                  <c:v>2336</c:v>
                </c:pt>
              </c:numCache>
            </c:numRef>
          </c:xVal>
          <c:yVal>
            <c:numRef>
              <c:f>'Hour&amp;wage'!$N$47</c:f>
              <c:numCache>
                <c:formatCode>General</c:formatCode>
                <c:ptCount val="1"/>
                <c:pt idx="0">
                  <c:v>1200</c:v>
                </c:pt>
              </c:numCache>
            </c:numRef>
          </c:yVal>
          <c:bubbleSize>
            <c:numRef>
              <c:f>'Hour&amp;wage'!$O$47</c:f>
              <c:numCache>
                <c:formatCode>General</c:formatCode>
                <c:ptCount val="1"/>
                <c:pt idx="0">
                  <c:v>2052.2942017222763</c:v>
                </c:pt>
              </c:numCache>
            </c:numRef>
          </c:bubbleSize>
          <c:bubble3D val="0"/>
        </c:ser>
        <c:ser>
          <c:idx val="3"/>
          <c:order val="3"/>
          <c:tx>
            <c:strRef>
              <c:f>'Hour&amp;wage'!$L$48</c:f>
              <c:strCache>
                <c:ptCount val="1"/>
                <c:pt idx="0">
                  <c:v>Bangladesh</c:v>
                </c:pt>
              </c:strCache>
            </c:strRef>
          </c:tx>
          <c:spPr>
            <a:solidFill>
              <a:schemeClr val="accent1">
                <a:lumMod val="60000"/>
                <a:lumOff val="40000"/>
              </a:schemeClr>
            </a:solidFill>
            <a:ln w="25400">
              <a:noFill/>
            </a:ln>
            <a:effectLst/>
          </c:spPr>
          <c:invertIfNegative val="0"/>
          <c:dLbls>
            <c:dLbl>
              <c:idx val="0"/>
              <c:layout>
                <c:manualLayout>
                  <c:x val="-5.0505050505051429E-3"/>
                  <c:y val="7.1689471800127011E-2"/>
                </c:manualLayout>
              </c:layout>
              <c:showLegendKey val="0"/>
              <c:showVal val="0"/>
              <c:showCatName val="0"/>
              <c:showSerName val="1"/>
              <c:showPercent val="0"/>
              <c:showBubbleSize val="0"/>
              <c:extLst>
                <c:ext xmlns:c15="http://schemas.microsoft.com/office/drawing/2012/chart" uri="{CE6537A1-D6FC-4f65-9D91-7224C49458BB}">
                  <c15:layout/>
                </c:ext>
              </c:extLst>
            </c:dLbl>
            <c:spPr>
              <a:solidFill>
                <a:schemeClr val="accent1">
                  <a:lumMod val="60000"/>
                  <a:lumOff val="40000"/>
                </a:schemeClr>
              </a:solid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'Hour&amp;wage'!$M$48</c:f>
              <c:numCache>
                <c:formatCode>General</c:formatCode>
                <c:ptCount val="1"/>
                <c:pt idx="0">
                  <c:v>2328</c:v>
                </c:pt>
              </c:numCache>
            </c:numRef>
          </c:xVal>
          <c:yVal>
            <c:numRef>
              <c:f>'Hour&amp;wage'!$N$48</c:f>
              <c:numCache>
                <c:formatCode>General</c:formatCode>
                <c:ptCount val="1"/>
                <c:pt idx="0">
                  <c:v>816</c:v>
                </c:pt>
              </c:numCache>
            </c:numRef>
          </c:yVal>
          <c:bubbleSize>
            <c:numRef>
              <c:f>'Hour&amp;wage'!$O$48</c:f>
              <c:numCache>
                <c:formatCode>General</c:formatCode>
                <c:ptCount val="1"/>
                <c:pt idx="0">
                  <c:v>1092.6681523846153</c:v>
                </c:pt>
              </c:numCache>
            </c:numRef>
          </c:bubbleSize>
          <c:bubble3D val="0"/>
        </c:ser>
        <c:ser>
          <c:idx val="4"/>
          <c:order val="4"/>
          <c:tx>
            <c:strRef>
              <c:f>'Hour&amp;wage'!$L$49</c:f>
              <c:strCache>
                <c:ptCount val="1"/>
                <c:pt idx="0">
                  <c:v>India</c:v>
                </c:pt>
              </c:strCache>
            </c:strRef>
          </c:tx>
          <c:spPr>
            <a:solidFill>
              <a:schemeClr val="tx1">
                <a:lumMod val="95000"/>
                <a:lumOff val="5000"/>
              </a:schemeClr>
            </a:solidFill>
            <a:ln w="25400">
              <a:noFill/>
            </a:ln>
            <a:effectLst/>
          </c:spPr>
          <c:invertIfNegative val="0"/>
          <c:dLbls>
            <c:dLbl>
              <c:idx val="0"/>
              <c:layout>
                <c:manualLayout>
                  <c:x val="-8.1813807364988472E-2"/>
                  <c:y val="0.15470121528561415"/>
                </c:manualLayout>
              </c:layout>
              <c:showLegendKey val="0"/>
              <c:showVal val="0"/>
              <c:showCatName val="0"/>
              <c:showSerName val="1"/>
              <c:showPercent val="0"/>
              <c:showBubbleSize val="0"/>
              <c:extLst>
                <c:ext xmlns:c15="http://schemas.microsoft.com/office/drawing/2012/chart" uri="{CE6537A1-D6FC-4f65-9D91-7224C49458BB}">
                  <c15:layout/>
                </c:ext>
              </c:extLst>
            </c:dLbl>
            <c:spPr>
              <a:solidFill>
                <a:srgbClr val="000000">
                  <a:alpha val="54902"/>
                </a:srgbClr>
              </a:solid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'Hour&amp;wage'!$M$49</c:f>
              <c:numCache>
                <c:formatCode>General</c:formatCode>
                <c:ptCount val="1"/>
                <c:pt idx="0">
                  <c:v>2288</c:v>
                </c:pt>
              </c:numCache>
            </c:numRef>
          </c:xVal>
          <c:yVal>
            <c:numRef>
              <c:f>'Hour&amp;wage'!$N$49</c:f>
              <c:numCache>
                <c:formatCode>General</c:formatCode>
                <c:ptCount val="1"/>
                <c:pt idx="0">
                  <c:v>936</c:v>
                </c:pt>
              </c:numCache>
            </c:numRef>
          </c:yVal>
          <c:bubbleSize>
            <c:numRef>
              <c:f>'Hour&amp;wage'!$O$49</c:f>
              <c:numCache>
                <c:formatCode>General</c:formatCode>
                <c:ptCount val="1"/>
                <c:pt idx="0">
                  <c:v>1595.7043867870475</c:v>
                </c:pt>
              </c:numCache>
            </c:numRef>
          </c:bubbleSize>
          <c:bubble3D val="0"/>
        </c:ser>
        <c:ser>
          <c:idx val="5"/>
          <c:order val="5"/>
          <c:tx>
            <c:strRef>
              <c:f>'Hour&amp;wage'!$L$52</c:f>
              <c:strCache>
                <c:ptCount val="1"/>
                <c:pt idx="0">
                  <c:v>Cambodia</c:v>
                </c:pt>
              </c:strCache>
            </c:strRef>
          </c:tx>
          <c:spPr>
            <a:solidFill>
              <a:schemeClr val="accent6">
                <a:alpha val="75000"/>
              </a:schemeClr>
            </a:solidFill>
            <a:ln w="25400">
              <a:noFill/>
            </a:ln>
            <a:effectLst/>
          </c:spPr>
          <c:invertIfNegative val="0"/>
          <c:dLbls>
            <c:dLbl>
              <c:idx val="0"/>
              <c:layout>
                <c:manualLayout>
                  <c:x val="-4.8202199156923566E-2"/>
                  <c:y val="-0.1108397863585721"/>
                </c:manualLayout>
              </c:layout>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'Hour&amp;wage'!$M$52</c:f>
              <c:numCache>
                <c:formatCode>General</c:formatCode>
                <c:ptCount val="1"/>
                <c:pt idx="0">
                  <c:v>2136</c:v>
                </c:pt>
              </c:numCache>
            </c:numRef>
          </c:xVal>
          <c:yVal>
            <c:numRef>
              <c:f>'Hour&amp;wage'!$N$52</c:f>
              <c:numCache>
                <c:formatCode>General</c:formatCode>
                <c:ptCount val="1"/>
                <c:pt idx="0">
                  <c:v>1536</c:v>
                </c:pt>
              </c:numCache>
            </c:numRef>
          </c:yVal>
          <c:bubbleSize>
            <c:numRef>
              <c:f>'Hour&amp;wage'!$O$52</c:f>
              <c:numCache>
                <c:formatCode>General</c:formatCode>
                <c:ptCount val="1"/>
                <c:pt idx="0">
                  <c:v>1090.1150930974356</c:v>
                </c:pt>
              </c:numCache>
            </c:numRef>
          </c:bubbleSize>
          <c:bubble3D val="0"/>
        </c:ser>
        <c:ser>
          <c:idx val="6"/>
          <c:order val="6"/>
          <c:tx>
            <c:strRef>
              <c:f>'Hour&amp;wage'!$L$53</c:f>
              <c:strCache>
                <c:ptCount val="1"/>
                <c:pt idx="0">
                  <c:v>China</c:v>
                </c:pt>
              </c:strCache>
            </c:strRef>
          </c:tx>
          <c:spPr>
            <a:solidFill>
              <a:schemeClr val="accent1">
                <a:lumMod val="60000"/>
                <a:alpha val="75000"/>
              </a:schemeClr>
            </a:solidFill>
            <a:ln w="25400">
              <a:noFill/>
            </a:ln>
            <a:effectLst/>
          </c:spPr>
          <c:invertIfNegative val="0"/>
          <c:dLbls>
            <c:dLbl>
              <c:idx val="0"/>
              <c:layout>
                <c:manualLayout>
                  <c:x val="-0.16746157922628527"/>
                  <c:y val="-7.4882983055022612E-2"/>
                </c:manualLayout>
              </c:layout>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'Hour&amp;wage'!$M$53</c:f>
              <c:numCache>
                <c:formatCode>General</c:formatCode>
                <c:ptCount val="1"/>
                <c:pt idx="0">
                  <c:v>1952</c:v>
                </c:pt>
              </c:numCache>
            </c:numRef>
          </c:xVal>
          <c:yVal>
            <c:numRef>
              <c:f>'Hour&amp;wage'!$N$53</c:f>
              <c:numCache>
                <c:formatCode>General</c:formatCode>
                <c:ptCount val="1"/>
                <c:pt idx="0">
                  <c:v>1860</c:v>
                </c:pt>
              </c:numCache>
            </c:numRef>
          </c:yVal>
          <c:bubbleSize>
            <c:numRef>
              <c:f>'Hour&amp;wage'!$O$53</c:f>
              <c:numCache>
                <c:formatCode>General</c:formatCode>
                <c:ptCount val="1"/>
                <c:pt idx="0">
                  <c:v>7593.8818913472587</c:v>
                </c:pt>
              </c:numCache>
            </c:numRef>
          </c:bubbleSize>
          <c:bubble3D val="0"/>
        </c:ser>
        <c:ser>
          <c:idx val="7"/>
          <c:order val="7"/>
          <c:tx>
            <c:strRef>
              <c:f>'Hour&amp;wage'!$L$54</c:f>
              <c:strCache>
                <c:ptCount val="1"/>
                <c:pt idx="0">
                  <c:v>Indonesia</c:v>
                </c:pt>
              </c:strCache>
            </c:strRef>
          </c:tx>
          <c:spPr>
            <a:solidFill>
              <a:schemeClr val="accent2">
                <a:lumMod val="60000"/>
                <a:alpha val="75000"/>
              </a:schemeClr>
            </a:solidFill>
            <a:ln w="25400">
              <a:noFill/>
            </a:ln>
            <a:effectLst/>
          </c:spPr>
          <c:invertIfNegative val="0"/>
          <c:dLbls>
            <c:dLbl>
              <c:idx val="0"/>
              <c:layout>
                <c:manualLayout>
                  <c:x val="-0.16746157922628518"/>
                  <c:y val="-8.3203314505581449E-3"/>
                </c:manualLayout>
              </c:layout>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'Hour&amp;wage'!$M$54</c:f>
              <c:numCache>
                <c:formatCode>General</c:formatCode>
                <c:ptCount val="1"/>
                <c:pt idx="0">
                  <c:v>1856</c:v>
                </c:pt>
              </c:numCache>
            </c:numRef>
          </c:xVal>
          <c:yVal>
            <c:numRef>
              <c:f>'Hour&amp;wage'!$N$54</c:f>
              <c:numCache>
                <c:formatCode>General</c:formatCode>
                <c:ptCount val="1"/>
                <c:pt idx="0">
                  <c:v>1104</c:v>
                </c:pt>
              </c:numCache>
            </c:numRef>
          </c:yVal>
          <c:bubbleSize>
            <c:numRef>
              <c:f>'Hour&amp;wage'!$O$54</c:f>
              <c:numCache>
                <c:formatCode>General</c:formatCode>
                <c:ptCount val="1"/>
                <c:pt idx="0">
                  <c:v>3491.9297173714099</c:v>
                </c:pt>
              </c:numCache>
            </c:numRef>
          </c:bubbleSize>
          <c:bubble3D val="0"/>
        </c:ser>
        <c:ser>
          <c:idx val="8"/>
          <c:order val="8"/>
          <c:tx>
            <c:strRef>
              <c:f>'Hour&amp;wage'!$L$50</c:f>
              <c:strCache>
                <c:ptCount val="1"/>
                <c:pt idx="0">
                  <c:v>Pakistan</c:v>
                </c:pt>
              </c:strCache>
            </c:strRef>
          </c:tx>
          <c:spPr>
            <a:solidFill>
              <a:srgbClr val="00B050">
                <a:alpha val="54902"/>
              </a:srgbClr>
            </a:solidFill>
            <a:ln w="25400">
              <a:noFill/>
            </a:ln>
            <a:effectLst/>
          </c:spPr>
          <c:invertIfNegative val="0"/>
          <c:dLbls>
            <c:dLbl>
              <c:idx val="0"/>
              <c:layout>
                <c:manualLayout>
                  <c:x val="3.1796502384737524E-2"/>
                  <c:y val="2.3774141907915446E-2"/>
                </c:manualLayout>
              </c:layout>
              <c:showLegendKey val="0"/>
              <c:showVal val="0"/>
              <c:showCatName val="0"/>
              <c:showSerName val="1"/>
              <c:showPercent val="0"/>
              <c:showBubbleSize val="0"/>
              <c:extLst>
                <c:ext xmlns:c15="http://schemas.microsoft.com/office/drawing/2012/chart" uri="{CE6537A1-D6FC-4f65-9D91-7224C49458BB}">
                  <c15:layout/>
                </c:ext>
              </c:extLst>
            </c:dLbl>
            <c:spPr>
              <a:solidFill>
                <a:srgbClr val="00B050">
                  <a:alpha val="54902"/>
                </a:srgbClr>
              </a:solid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'Hour&amp;wage'!$M$50</c:f>
              <c:numCache>
                <c:formatCode>General</c:formatCode>
                <c:ptCount val="1"/>
                <c:pt idx="0">
                  <c:v>2280</c:v>
                </c:pt>
              </c:numCache>
            </c:numRef>
          </c:xVal>
          <c:yVal>
            <c:numRef>
              <c:f>'Hour&amp;wage'!$N$50</c:f>
              <c:numCache>
                <c:formatCode>General</c:formatCode>
                <c:ptCount val="1"/>
                <c:pt idx="0">
                  <c:v>1068</c:v>
                </c:pt>
              </c:numCache>
            </c:numRef>
          </c:yVal>
          <c:bubbleSize>
            <c:numRef>
              <c:f>'Hour&amp;wage'!$O$50</c:f>
              <c:numCache>
                <c:formatCode>General</c:formatCode>
                <c:ptCount val="1"/>
                <c:pt idx="0">
                  <c:v>3631.0472039320471</c:v>
                </c:pt>
              </c:numCache>
            </c:numRef>
          </c:bubbleSize>
          <c:bubble3D val="0"/>
        </c:ser>
        <c:ser>
          <c:idx val="9"/>
          <c:order val="9"/>
          <c:tx>
            <c:strRef>
              <c:f>'Hour&amp;wage'!$L$51</c:f>
              <c:strCache>
                <c:ptCount val="1"/>
                <c:pt idx="0">
                  <c:v>Sri Lanka</c:v>
                </c:pt>
              </c:strCache>
            </c:strRef>
          </c:tx>
          <c:spPr>
            <a:solidFill>
              <a:schemeClr val="accent4">
                <a:lumMod val="60000"/>
                <a:alpha val="75000"/>
              </a:schemeClr>
            </a:solidFill>
            <a:ln w="25400">
              <a:noFill/>
            </a:ln>
            <a:effectLst/>
          </c:spPr>
          <c:invertIfNegative val="0"/>
          <c:dLbls>
            <c:dLbl>
              <c:idx val="0"/>
              <c:layout>
                <c:manualLayout>
                  <c:x val="-0.12930577636459997"/>
                  <c:y val="3.5661212861873029E-2"/>
                </c:manualLayout>
              </c:layout>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'Hour&amp;wage'!$M$51</c:f>
              <c:numCache>
                <c:formatCode>General</c:formatCode>
                <c:ptCount val="1"/>
                <c:pt idx="0">
                  <c:v>2164</c:v>
                </c:pt>
              </c:numCache>
            </c:numRef>
          </c:xVal>
          <c:yVal>
            <c:numRef>
              <c:f>'Hour&amp;wage'!$N$51</c:f>
              <c:numCache>
                <c:formatCode>General</c:formatCode>
                <c:ptCount val="1"/>
                <c:pt idx="0">
                  <c:v>792</c:v>
                </c:pt>
              </c:numCache>
            </c:numRef>
          </c:yVal>
          <c:bubbleSize>
            <c:numRef>
              <c:f>'Hour&amp;wage'!$O$51</c:f>
              <c:numCache>
                <c:formatCode>General</c:formatCode>
                <c:ptCount val="1"/>
                <c:pt idx="0">
                  <c:v>1334.1472440201485</c:v>
                </c:pt>
              </c:numCache>
            </c:numRef>
          </c:bubbleSize>
          <c:bubble3D val="0"/>
        </c:ser>
        <c:dLbls>
          <c:showLegendKey val="0"/>
          <c:showVal val="0"/>
          <c:showCatName val="0"/>
          <c:showSerName val="0"/>
          <c:showPercent val="0"/>
          <c:showBubbleSize val="0"/>
        </c:dLbls>
        <c:bubbleScale val="100"/>
        <c:showNegBubbles val="0"/>
        <c:axId val="1185265568"/>
        <c:axId val="1185252512"/>
      </c:bubbleChart>
      <c:valAx>
        <c:axId val="1185265568"/>
        <c:scaling>
          <c:orientation val="minMax"/>
          <c:min val="1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Annual Hours Worked (ILO)</a:t>
                </a:r>
              </a:p>
            </c:rich>
          </c:tx>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85252512"/>
        <c:crosses val="autoZero"/>
        <c:crossBetween val="midCat"/>
        <c:majorUnit val="250"/>
        <c:minorUnit val="50"/>
      </c:valAx>
      <c:valAx>
        <c:axId val="11852525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Annual Wage USD (ILO)</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85265568"/>
        <c:crosses val="autoZero"/>
        <c:crossBetween val="midCat"/>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'Hour&amp;wage'!$L$45</c:f>
              <c:strCache>
                <c:ptCount val="1"/>
                <c:pt idx="0">
                  <c:v>Malaysia</c:v>
                </c:pt>
              </c:strCache>
            </c:strRef>
          </c:tx>
          <c:spPr>
            <a:solidFill>
              <a:srgbClr val="C00000">
                <a:alpha val="69804"/>
              </a:srgbClr>
            </a:solidFill>
            <a:ln w="25400">
              <a:noFill/>
            </a:ln>
            <a:effectLst/>
          </c:spPr>
          <c:invertIfNegative val="0"/>
          <c:dLbls>
            <c:dLbl>
              <c:idx val="0"/>
              <c:layout>
                <c:manualLayout>
                  <c:x val="0"/>
                  <c:y val="4.5761822978069376E-2"/>
                </c:manualLayout>
              </c:layout>
              <c:showLegendKey val="0"/>
              <c:showVal val="0"/>
              <c:showCatName val="0"/>
              <c:showSerName val="1"/>
              <c:showPercent val="0"/>
              <c:showBubbleSize val="0"/>
              <c:extLst>
                <c:ext xmlns:c15="http://schemas.microsoft.com/office/drawing/2012/chart" uri="{CE6537A1-D6FC-4f65-9D91-7224C49458BB}">
                  <c15:layout/>
                </c:ext>
              </c:extLst>
            </c:dLbl>
            <c:spPr>
              <a:solidFill>
                <a:srgbClr val="C00000">
                  <a:alpha val="50196"/>
                </a:srgbClr>
              </a:solid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'Hour&amp;wage'!$M$45</c:f>
              <c:numCache>
                <c:formatCode>General</c:formatCode>
                <c:ptCount val="1"/>
                <c:pt idx="0">
                  <c:v>2344</c:v>
                </c:pt>
              </c:numCache>
            </c:numRef>
          </c:xVal>
          <c:yVal>
            <c:numRef>
              <c:f>'Hour&amp;wage'!$N$45</c:f>
              <c:numCache>
                <c:formatCode>General</c:formatCode>
                <c:ptCount val="1"/>
                <c:pt idx="0">
                  <c:v>2700</c:v>
                </c:pt>
              </c:numCache>
            </c:numRef>
          </c:yVal>
          <c:bubbleSize>
            <c:numRef>
              <c:f>'Hour&amp;wage'!$O$45</c:f>
              <c:numCache>
                <c:formatCode>General</c:formatCode>
                <c:ptCount val="1"/>
                <c:pt idx="0">
                  <c:v>10933.485271923777</c:v>
                </c:pt>
              </c:numCache>
            </c:numRef>
          </c:bubbleSize>
          <c:bubble3D val="0"/>
        </c:ser>
        <c:ser>
          <c:idx val="1"/>
          <c:order val="1"/>
          <c:tx>
            <c:strRef>
              <c:f>'Hour&amp;wage'!$L$46</c:f>
              <c:strCache>
                <c:ptCount val="1"/>
                <c:pt idx="0">
                  <c:v>Thailand</c:v>
                </c:pt>
              </c:strCache>
            </c:strRef>
          </c:tx>
          <c:spPr>
            <a:solidFill>
              <a:schemeClr val="accent2">
                <a:lumMod val="50000"/>
              </a:schemeClr>
            </a:solidFill>
            <a:ln w="25400">
              <a:noFill/>
            </a:ln>
            <a:effectLst/>
          </c:spPr>
          <c:invertIfNegative val="0"/>
          <c:dLbls>
            <c:dLbl>
              <c:idx val="0"/>
              <c:layout>
                <c:manualLayout>
                  <c:x val="-0.16746157922628502"/>
                  <c:y val="-8.7363480230859741E-2"/>
                </c:manualLayout>
              </c:layout>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'Hour&amp;wage'!$M$46</c:f>
              <c:numCache>
                <c:formatCode>General</c:formatCode>
                <c:ptCount val="1"/>
                <c:pt idx="0">
                  <c:v>2344</c:v>
                </c:pt>
              </c:numCache>
            </c:numRef>
          </c:xVal>
          <c:yVal>
            <c:numRef>
              <c:f>'Hour&amp;wage'!$N$46</c:f>
              <c:numCache>
                <c:formatCode>General</c:formatCode>
                <c:ptCount val="1"/>
                <c:pt idx="0">
                  <c:v>2844</c:v>
                </c:pt>
              </c:numCache>
            </c:numRef>
          </c:yVal>
          <c:bubbleSize>
            <c:numRef>
              <c:f>'Hour&amp;wage'!$O$46</c:f>
              <c:numCache>
                <c:formatCode>General</c:formatCode>
                <c:ptCount val="1"/>
                <c:pt idx="0">
                  <c:v>5519.3611141715201</c:v>
                </c:pt>
              </c:numCache>
            </c:numRef>
          </c:bubbleSize>
          <c:bubble3D val="0"/>
        </c:ser>
        <c:ser>
          <c:idx val="2"/>
          <c:order val="2"/>
          <c:tx>
            <c:strRef>
              <c:f>'Hour&amp;wage'!$L$47</c:f>
              <c:strCache>
                <c:ptCount val="1"/>
                <c:pt idx="0">
                  <c:v>Viet Nam</c:v>
                </c:pt>
              </c:strCache>
            </c:strRef>
          </c:tx>
          <c:spPr>
            <a:solidFill>
              <a:schemeClr val="accent3">
                <a:alpha val="75000"/>
              </a:schemeClr>
            </a:solidFill>
            <a:ln w="25400">
              <a:noFill/>
            </a:ln>
            <a:effectLst/>
          </c:spPr>
          <c:invertIfNegative val="0"/>
          <c:dLbls>
            <c:dLbl>
              <c:idx val="0"/>
              <c:layout>
                <c:manualLayout>
                  <c:x val="1.695813460519343E-2"/>
                  <c:y val="-3.5661212861873244E-2"/>
                </c:manualLayout>
              </c:layout>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'Hour&amp;wage'!$M$47</c:f>
              <c:numCache>
                <c:formatCode>General</c:formatCode>
                <c:ptCount val="1"/>
                <c:pt idx="0">
                  <c:v>2336</c:v>
                </c:pt>
              </c:numCache>
            </c:numRef>
          </c:xVal>
          <c:yVal>
            <c:numRef>
              <c:f>'Hour&amp;wage'!$N$47</c:f>
              <c:numCache>
                <c:formatCode>General</c:formatCode>
                <c:ptCount val="1"/>
                <c:pt idx="0">
                  <c:v>1200</c:v>
                </c:pt>
              </c:numCache>
            </c:numRef>
          </c:yVal>
          <c:bubbleSize>
            <c:numRef>
              <c:f>'Hour&amp;wage'!$O$47</c:f>
              <c:numCache>
                <c:formatCode>General</c:formatCode>
                <c:ptCount val="1"/>
                <c:pt idx="0">
                  <c:v>2052.2942017222763</c:v>
                </c:pt>
              </c:numCache>
            </c:numRef>
          </c:bubbleSize>
          <c:bubble3D val="0"/>
        </c:ser>
        <c:ser>
          <c:idx val="3"/>
          <c:order val="3"/>
          <c:tx>
            <c:strRef>
              <c:f>'Hour&amp;wage'!$L$48</c:f>
              <c:strCache>
                <c:ptCount val="1"/>
                <c:pt idx="0">
                  <c:v>Bangladesh</c:v>
                </c:pt>
              </c:strCache>
            </c:strRef>
          </c:tx>
          <c:spPr>
            <a:solidFill>
              <a:schemeClr val="accent1">
                <a:lumMod val="60000"/>
                <a:lumOff val="40000"/>
              </a:schemeClr>
            </a:solidFill>
            <a:ln w="25400">
              <a:noFill/>
            </a:ln>
            <a:effectLst/>
          </c:spPr>
          <c:invertIfNegative val="0"/>
          <c:dLbls>
            <c:dLbl>
              <c:idx val="0"/>
              <c:layout>
                <c:manualLayout>
                  <c:x val="-5.0505050505051429E-3"/>
                  <c:y val="7.1689471800127011E-2"/>
                </c:manualLayout>
              </c:layout>
              <c:showLegendKey val="0"/>
              <c:showVal val="0"/>
              <c:showCatName val="0"/>
              <c:showSerName val="1"/>
              <c:showPercent val="0"/>
              <c:showBubbleSize val="0"/>
              <c:extLst>
                <c:ext xmlns:c15="http://schemas.microsoft.com/office/drawing/2012/chart" uri="{CE6537A1-D6FC-4f65-9D91-7224C49458BB}">
                  <c15:layout/>
                </c:ext>
              </c:extLst>
            </c:dLbl>
            <c:spPr>
              <a:solidFill>
                <a:schemeClr val="accent1">
                  <a:lumMod val="60000"/>
                  <a:lumOff val="40000"/>
                </a:schemeClr>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'Hour&amp;wage'!$M$48</c:f>
              <c:numCache>
                <c:formatCode>General</c:formatCode>
                <c:ptCount val="1"/>
                <c:pt idx="0">
                  <c:v>2328</c:v>
                </c:pt>
              </c:numCache>
            </c:numRef>
          </c:xVal>
          <c:yVal>
            <c:numRef>
              <c:f>'Hour&amp;wage'!$N$48</c:f>
              <c:numCache>
                <c:formatCode>General</c:formatCode>
                <c:ptCount val="1"/>
                <c:pt idx="0">
                  <c:v>816</c:v>
                </c:pt>
              </c:numCache>
            </c:numRef>
          </c:yVal>
          <c:bubbleSize>
            <c:numRef>
              <c:f>'Hour&amp;wage'!$O$48</c:f>
              <c:numCache>
                <c:formatCode>General</c:formatCode>
                <c:ptCount val="1"/>
                <c:pt idx="0">
                  <c:v>1092.6681523846153</c:v>
                </c:pt>
              </c:numCache>
            </c:numRef>
          </c:bubbleSize>
          <c:bubble3D val="0"/>
        </c:ser>
        <c:ser>
          <c:idx val="4"/>
          <c:order val="4"/>
          <c:tx>
            <c:strRef>
              <c:f>'Hour&amp;wage'!$L$49</c:f>
              <c:strCache>
                <c:ptCount val="1"/>
                <c:pt idx="0">
                  <c:v>India</c:v>
                </c:pt>
              </c:strCache>
            </c:strRef>
          </c:tx>
          <c:spPr>
            <a:solidFill>
              <a:schemeClr val="tx1">
                <a:lumMod val="95000"/>
                <a:lumOff val="5000"/>
              </a:schemeClr>
            </a:solidFill>
            <a:ln w="25400">
              <a:noFill/>
            </a:ln>
            <a:effectLst/>
          </c:spPr>
          <c:invertIfNegative val="0"/>
          <c:dLbls>
            <c:dLbl>
              <c:idx val="0"/>
              <c:layout>
                <c:manualLayout>
                  <c:x val="-8.1813807364988472E-2"/>
                  <c:y val="0.15470121528561415"/>
                </c:manualLayout>
              </c:layout>
              <c:showLegendKey val="0"/>
              <c:showVal val="0"/>
              <c:showCatName val="0"/>
              <c:showSerName val="1"/>
              <c:showPercent val="0"/>
              <c:showBubbleSize val="0"/>
              <c:extLst>
                <c:ext xmlns:c15="http://schemas.microsoft.com/office/drawing/2012/chart" uri="{CE6537A1-D6FC-4f65-9D91-7224C49458BB}">
                  <c15:layout/>
                </c:ext>
              </c:extLst>
            </c:dLbl>
            <c:spPr>
              <a:solidFill>
                <a:srgbClr val="000000">
                  <a:alpha val="54902"/>
                </a:srgbClr>
              </a:solid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'Hour&amp;wage'!$M$49</c:f>
              <c:numCache>
                <c:formatCode>General</c:formatCode>
                <c:ptCount val="1"/>
                <c:pt idx="0">
                  <c:v>2288</c:v>
                </c:pt>
              </c:numCache>
            </c:numRef>
          </c:xVal>
          <c:yVal>
            <c:numRef>
              <c:f>'Hour&amp;wage'!$N$49</c:f>
              <c:numCache>
                <c:formatCode>General</c:formatCode>
                <c:ptCount val="1"/>
                <c:pt idx="0">
                  <c:v>936</c:v>
                </c:pt>
              </c:numCache>
            </c:numRef>
          </c:yVal>
          <c:bubbleSize>
            <c:numRef>
              <c:f>'Hour&amp;wage'!$O$49</c:f>
              <c:numCache>
                <c:formatCode>General</c:formatCode>
                <c:ptCount val="1"/>
                <c:pt idx="0">
                  <c:v>1595.7043867870475</c:v>
                </c:pt>
              </c:numCache>
            </c:numRef>
          </c:bubbleSize>
          <c:bubble3D val="0"/>
        </c:ser>
        <c:ser>
          <c:idx val="5"/>
          <c:order val="5"/>
          <c:tx>
            <c:strRef>
              <c:f>'Hour&amp;wage'!$L$52</c:f>
              <c:strCache>
                <c:ptCount val="1"/>
                <c:pt idx="0">
                  <c:v>Cambodia</c:v>
                </c:pt>
              </c:strCache>
            </c:strRef>
          </c:tx>
          <c:spPr>
            <a:solidFill>
              <a:schemeClr val="accent6">
                <a:alpha val="75000"/>
              </a:schemeClr>
            </a:solidFill>
            <a:ln w="25400">
              <a:noFill/>
            </a:ln>
            <a:effectLst/>
          </c:spPr>
          <c:invertIfNegative val="0"/>
          <c:dLbls>
            <c:dLbl>
              <c:idx val="0"/>
              <c:layout>
                <c:manualLayout>
                  <c:x val="-4.8202199156923566E-2"/>
                  <c:y val="-0.1108397863585721"/>
                </c:manualLayout>
              </c:layout>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'Hour&amp;wage'!$M$52</c:f>
              <c:numCache>
                <c:formatCode>General</c:formatCode>
                <c:ptCount val="1"/>
                <c:pt idx="0">
                  <c:v>2136</c:v>
                </c:pt>
              </c:numCache>
            </c:numRef>
          </c:xVal>
          <c:yVal>
            <c:numRef>
              <c:f>'Hour&amp;wage'!$N$52</c:f>
              <c:numCache>
                <c:formatCode>General</c:formatCode>
                <c:ptCount val="1"/>
                <c:pt idx="0">
                  <c:v>1536</c:v>
                </c:pt>
              </c:numCache>
            </c:numRef>
          </c:yVal>
          <c:bubbleSize>
            <c:numRef>
              <c:f>'Hour&amp;wage'!$O$52</c:f>
              <c:numCache>
                <c:formatCode>General</c:formatCode>
                <c:ptCount val="1"/>
                <c:pt idx="0">
                  <c:v>1090.1150930974356</c:v>
                </c:pt>
              </c:numCache>
            </c:numRef>
          </c:bubbleSize>
          <c:bubble3D val="0"/>
        </c:ser>
        <c:ser>
          <c:idx val="6"/>
          <c:order val="6"/>
          <c:tx>
            <c:strRef>
              <c:f>'Hour&amp;wage'!$L$53</c:f>
              <c:strCache>
                <c:ptCount val="1"/>
                <c:pt idx="0">
                  <c:v>China</c:v>
                </c:pt>
              </c:strCache>
            </c:strRef>
          </c:tx>
          <c:spPr>
            <a:solidFill>
              <a:schemeClr val="accent1">
                <a:lumMod val="60000"/>
                <a:alpha val="75000"/>
              </a:schemeClr>
            </a:solidFill>
            <a:ln w="25400">
              <a:noFill/>
            </a:ln>
            <a:effectLst/>
          </c:spPr>
          <c:invertIfNegative val="0"/>
          <c:dLbls>
            <c:dLbl>
              <c:idx val="0"/>
              <c:layout>
                <c:manualLayout>
                  <c:x val="-0.16746157922628527"/>
                  <c:y val="-7.4882983055022612E-2"/>
                </c:manualLayout>
              </c:layout>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'Hour&amp;wage'!$M$53</c:f>
              <c:numCache>
                <c:formatCode>General</c:formatCode>
                <c:ptCount val="1"/>
                <c:pt idx="0">
                  <c:v>1952</c:v>
                </c:pt>
              </c:numCache>
            </c:numRef>
          </c:xVal>
          <c:yVal>
            <c:numRef>
              <c:f>'Hour&amp;wage'!$N$53</c:f>
              <c:numCache>
                <c:formatCode>General</c:formatCode>
                <c:ptCount val="1"/>
                <c:pt idx="0">
                  <c:v>1860</c:v>
                </c:pt>
              </c:numCache>
            </c:numRef>
          </c:yVal>
          <c:bubbleSize>
            <c:numRef>
              <c:f>'Hour&amp;wage'!$O$53</c:f>
              <c:numCache>
                <c:formatCode>General</c:formatCode>
                <c:ptCount val="1"/>
                <c:pt idx="0">
                  <c:v>7593.8818913472587</c:v>
                </c:pt>
              </c:numCache>
            </c:numRef>
          </c:bubbleSize>
          <c:bubble3D val="0"/>
        </c:ser>
        <c:ser>
          <c:idx val="7"/>
          <c:order val="7"/>
          <c:tx>
            <c:strRef>
              <c:f>'Hour&amp;wage'!$L$54</c:f>
              <c:strCache>
                <c:ptCount val="1"/>
                <c:pt idx="0">
                  <c:v>Indonesia</c:v>
                </c:pt>
              </c:strCache>
            </c:strRef>
          </c:tx>
          <c:spPr>
            <a:solidFill>
              <a:schemeClr val="accent2">
                <a:lumMod val="60000"/>
                <a:alpha val="75000"/>
              </a:schemeClr>
            </a:solidFill>
            <a:ln w="25400">
              <a:noFill/>
            </a:ln>
            <a:effectLst/>
          </c:spPr>
          <c:invertIfNegative val="0"/>
          <c:dLbls>
            <c:dLbl>
              <c:idx val="0"/>
              <c:layout>
                <c:manualLayout>
                  <c:x val="-0.16746157922628518"/>
                  <c:y val="-8.3203314505581449E-3"/>
                </c:manualLayout>
              </c:layout>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'Hour&amp;wage'!$M$54</c:f>
              <c:numCache>
                <c:formatCode>General</c:formatCode>
                <c:ptCount val="1"/>
                <c:pt idx="0">
                  <c:v>1856</c:v>
                </c:pt>
              </c:numCache>
            </c:numRef>
          </c:xVal>
          <c:yVal>
            <c:numRef>
              <c:f>'Hour&amp;wage'!$N$54</c:f>
              <c:numCache>
                <c:formatCode>General</c:formatCode>
                <c:ptCount val="1"/>
                <c:pt idx="0">
                  <c:v>1104</c:v>
                </c:pt>
              </c:numCache>
            </c:numRef>
          </c:yVal>
          <c:bubbleSize>
            <c:numRef>
              <c:f>'Hour&amp;wage'!$O$54</c:f>
              <c:numCache>
                <c:formatCode>General</c:formatCode>
                <c:ptCount val="1"/>
                <c:pt idx="0">
                  <c:v>3491.9297173714099</c:v>
                </c:pt>
              </c:numCache>
            </c:numRef>
          </c:bubbleSize>
          <c:bubble3D val="0"/>
        </c:ser>
        <c:ser>
          <c:idx val="8"/>
          <c:order val="8"/>
          <c:tx>
            <c:strRef>
              <c:f>'Hour&amp;wage'!$L$50</c:f>
              <c:strCache>
                <c:ptCount val="1"/>
                <c:pt idx="0">
                  <c:v>Pakistan</c:v>
                </c:pt>
              </c:strCache>
            </c:strRef>
          </c:tx>
          <c:spPr>
            <a:solidFill>
              <a:srgbClr val="00B050">
                <a:alpha val="54902"/>
              </a:srgbClr>
            </a:solidFill>
            <a:ln w="25400">
              <a:noFill/>
            </a:ln>
            <a:effectLst/>
          </c:spPr>
          <c:invertIfNegative val="0"/>
          <c:dLbls>
            <c:dLbl>
              <c:idx val="0"/>
              <c:layout>
                <c:manualLayout>
                  <c:x val="3.1796502384737524E-2"/>
                  <c:y val="2.3774141907915446E-2"/>
                </c:manualLayout>
              </c:layout>
              <c:showLegendKey val="0"/>
              <c:showVal val="0"/>
              <c:showCatName val="0"/>
              <c:showSerName val="1"/>
              <c:showPercent val="0"/>
              <c:showBubbleSize val="0"/>
              <c:extLst>
                <c:ext xmlns:c15="http://schemas.microsoft.com/office/drawing/2012/chart" uri="{CE6537A1-D6FC-4f65-9D91-7224C49458BB}">
                  <c15:layout/>
                </c:ext>
              </c:extLst>
            </c:dLbl>
            <c:spPr>
              <a:solidFill>
                <a:srgbClr val="00B050">
                  <a:alpha val="54902"/>
                </a:srgbClr>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'Hour&amp;wage'!$M$50</c:f>
              <c:numCache>
                <c:formatCode>General</c:formatCode>
                <c:ptCount val="1"/>
                <c:pt idx="0">
                  <c:v>2280</c:v>
                </c:pt>
              </c:numCache>
            </c:numRef>
          </c:xVal>
          <c:yVal>
            <c:numRef>
              <c:f>'Hour&amp;wage'!$N$50</c:f>
              <c:numCache>
                <c:formatCode>General</c:formatCode>
                <c:ptCount val="1"/>
                <c:pt idx="0">
                  <c:v>1068</c:v>
                </c:pt>
              </c:numCache>
            </c:numRef>
          </c:yVal>
          <c:bubbleSize>
            <c:numRef>
              <c:f>'Hour&amp;wage'!$O$50</c:f>
              <c:numCache>
                <c:formatCode>General</c:formatCode>
                <c:ptCount val="1"/>
                <c:pt idx="0">
                  <c:v>3631.0472039320471</c:v>
                </c:pt>
              </c:numCache>
            </c:numRef>
          </c:bubbleSize>
          <c:bubble3D val="0"/>
        </c:ser>
        <c:ser>
          <c:idx val="9"/>
          <c:order val="9"/>
          <c:tx>
            <c:strRef>
              <c:f>'Hour&amp;wage'!$L$51</c:f>
              <c:strCache>
                <c:ptCount val="1"/>
                <c:pt idx="0">
                  <c:v>Sri Lanka</c:v>
                </c:pt>
              </c:strCache>
            </c:strRef>
          </c:tx>
          <c:spPr>
            <a:solidFill>
              <a:schemeClr val="accent4">
                <a:lumMod val="60000"/>
                <a:alpha val="75000"/>
              </a:schemeClr>
            </a:solidFill>
            <a:ln w="25400">
              <a:noFill/>
            </a:ln>
            <a:effectLst/>
          </c:spPr>
          <c:invertIfNegative val="0"/>
          <c:dLbls>
            <c:dLbl>
              <c:idx val="0"/>
              <c:layout>
                <c:manualLayout>
                  <c:x val="-0.12930577636459997"/>
                  <c:y val="3.5661212861873029E-2"/>
                </c:manualLayout>
              </c:layout>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'Hour&amp;wage'!$M$51</c:f>
              <c:numCache>
                <c:formatCode>General</c:formatCode>
                <c:ptCount val="1"/>
                <c:pt idx="0">
                  <c:v>2164</c:v>
                </c:pt>
              </c:numCache>
            </c:numRef>
          </c:xVal>
          <c:yVal>
            <c:numRef>
              <c:f>'Hour&amp;wage'!$N$51</c:f>
              <c:numCache>
                <c:formatCode>General</c:formatCode>
                <c:ptCount val="1"/>
                <c:pt idx="0">
                  <c:v>792</c:v>
                </c:pt>
              </c:numCache>
            </c:numRef>
          </c:yVal>
          <c:bubbleSize>
            <c:numRef>
              <c:f>'Hour&amp;wage'!$O$51</c:f>
              <c:numCache>
                <c:formatCode>General</c:formatCode>
                <c:ptCount val="1"/>
                <c:pt idx="0">
                  <c:v>1334.1472440201485</c:v>
                </c:pt>
              </c:numCache>
            </c:numRef>
          </c:bubbleSize>
          <c:bubble3D val="0"/>
        </c:ser>
        <c:dLbls>
          <c:showLegendKey val="0"/>
          <c:showVal val="0"/>
          <c:showCatName val="0"/>
          <c:showSerName val="0"/>
          <c:showPercent val="0"/>
          <c:showBubbleSize val="0"/>
        </c:dLbls>
        <c:bubbleScale val="100"/>
        <c:showNegBubbles val="0"/>
        <c:axId val="1185256864"/>
        <c:axId val="1185260128"/>
      </c:bubbleChart>
      <c:valAx>
        <c:axId val="1185256864"/>
        <c:scaling>
          <c:orientation val="minMax"/>
          <c:min val="1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Annual Hours Worked (ILO)</a:t>
                </a:r>
              </a:p>
            </c:rich>
          </c:tx>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85260128"/>
        <c:crosses val="autoZero"/>
        <c:crossBetween val="midCat"/>
        <c:majorUnit val="250"/>
        <c:minorUnit val="50"/>
      </c:valAx>
      <c:valAx>
        <c:axId val="11852601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Annual Wage USD (ILO)</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85256864"/>
        <c:crosses val="autoZero"/>
        <c:crossBetween val="midCat"/>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'Hour&amp;wage'!$L$45</c:f>
              <c:strCache>
                <c:ptCount val="1"/>
                <c:pt idx="0">
                  <c:v>Malaysia</c:v>
                </c:pt>
              </c:strCache>
            </c:strRef>
          </c:tx>
          <c:spPr>
            <a:solidFill>
              <a:srgbClr val="C00000">
                <a:alpha val="69804"/>
              </a:srgbClr>
            </a:solidFill>
            <a:ln w="25400">
              <a:noFill/>
            </a:ln>
            <a:effectLst/>
          </c:spPr>
          <c:invertIfNegative val="0"/>
          <c:dLbls>
            <c:dLbl>
              <c:idx val="0"/>
              <c:layout>
                <c:manualLayout>
                  <c:x val="0"/>
                  <c:y val="4.5761822978069376E-2"/>
                </c:manualLayout>
              </c:layout>
              <c:showLegendKey val="0"/>
              <c:showVal val="0"/>
              <c:showCatName val="0"/>
              <c:showSerName val="1"/>
              <c:showPercent val="0"/>
              <c:showBubbleSize val="0"/>
              <c:extLst>
                <c:ext xmlns:c15="http://schemas.microsoft.com/office/drawing/2012/chart" uri="{CE6537A1-D6FC-4f65-9D91-7224C49458BB}">
                  <c15:layout/>
                </c:ext>
              </c:extLst>
            </c:dLbl>
            <c:spPr>
              <a:solidFill>
                <a:srgbClr val="C00000">
                  <a:alpha val="50196"/>
                </a:srgbClr>
              </a:solid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'Hour&amp;wage'!$M$45</c:f>
              <c:numCache>
                <c:formatCode>General</c:formatCode>
                <c:ptCount val="1"/>
                <c:pt idx="0">
                  <c:v>2344</c:v>
                </c:pt>
              </c:numCache>
            </c:numRef>
          </c:xVal>
          <c:yVal>
            <c:numRef>
              <c:f>'Hour&amp;wage'!$N$45</c:f>
              <c:numCache>
                <c:formatCode>General</c:formatCode>
                <c:ptCount val="1"/>
                <c:pt idx="0">
                  <c:v>2700</c:v>
                </c:pt>
              </c:numCache>
            </c:numRef>
          </c:yVal>
          <c:bubbleSize>
            <c:numRef>
              <c:f>'Hour&amp;wage'!$O$45</c:f>
              <c:numCache>
                <c:formatCode>General</c:formatCode>
                <c:ptCount val="1"/>
                <c:pt idx="0">
                  <c:v>10933.485271923777</c:v>
                </c:pt>
              </c:numCache>
            </c:numRef>
          </c:bubbleSize>
          <c:bubble3D val="0"/>
        </c:ser>
        <c:ser>
          <c:idx val="1"/>
          <c:order val="1"/>
          <c:tx>
            <c:strRef>
              <c:f>'Hour&amp;wage'!$L$46</c:f>
              <c:strCache>
                <c:ptCount val="1"/>
                <c:pt idx="0">
                  <c:v>Thailand</c:v>
                </c:pt>
              </c:strCache>
            </c:strRef>
          </c:tx>
          <c:spPr>
            <a:solidFill>
              <a:schemeClr val="accent2">
                <a:lumMod val="50000"/>
              </a:schemeClr>
            </a:solidFill>
            <a:ln w="25400">
              <a:noFill/>
            </a:ln>
            <a:effectLst/>
          </c:spPr>
          <c:invertIfNegative val="0"/>
          <c:dLbls>
            <c:dLbl>
              <c:idx val="0"/>
              <c:layout>
                <c:manualLayout>
                  <c:x val="-0.16746157922628502"/>
                  <c:y val="-8.7363480230859741E-2"/>
                </c:manualLayout>
              </c:layout>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'Hour&amp;wage'!$M$46</c:f>
              <c:numCache>
                <c:formatCode>General</c:formatCode>
                <c:ptCount val="1"/>
                <c:pt idx="0">
                  <c:v>2344</c:v>
                </c:pt>
              </c:numCache>
            </c:numRef>
          </c:xVal>
          <c:yVal>
            <c:numRef>
              <c:f>'Hour&amp;wage'!$N$46</c:f>
              <c:numCache>
                <c:formatCode>General</c:formatCode>
                <c:ptCount val="1"/>
                <c:pt idx="0">
                  <c:v>2844</c:v>
                </c:pt>
              </c:numCache>
            </c:numRef>
          </c:yVal>
          <c:bubbleSize>
            <c:numRef>
              <c:f>'Hour&amp;wage'!$O$46</c:f>
              <c:numCache>
                <c:formatCode>General</c:formatCode>
                <c:ptCount val="1"/>
                <c:pt idx="0">
                  <c:v>5519.3611141715201</c:v>
                </c:pt>
              </c:numCache>
            </c:numRef>
          </c:bubbleSize>
          <c:bubble3D val="0"/>
        </c:ser>
        <c:ser>
          <c:idx val="2"/>
          <c:order val="2"/>
          <c:tx>
            <c:strRef>
              <c:f>'Hour&amp;wage'!$L$47</c:f>
              <c:strCache>
                <c:ptCount val="1"/>
                <c:pt idx="0">
                  <c:v>Viet Nam</c:v>
                </c:pt>
              </c:strCache>
            </c:strRef>
          </c:tx>
          <c:spPr>
            <a:solidFill>
              <a:schemeClr val="accent3">
                <a:alpha val="75000"/>
              </a:schemeClr>
            </a:solidFill>
            <a:ln w="25400">
              <a:noFill/>
            </a:ln>
            <a:effectLst/>
          </c:spPr>
          <c:invertIfNegative val="0"/>
          <c:dLbls>
            <c:dLbl>
              <c:idx val="0"/>
              <c:layout>
                <c:manualLayout>
                  <c:x val="1.695813460519343E-2"/>
                  <c:y val="-3.5661212861873244E-2"/>
                </c:manualLayout>
              </c:layout>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'Hour&amp;wage'!$M$47</c:f>
              <c:numCache>
                <c:formatCode>General</c:formatCode>
                <c:ptCount val="1"/>
                <c:pt idx="0">
                  <c:v>2336</c:v>
                </c:pt>
              </c:numCache>
            </c:numRef>
          </c:xVal>
          <c:yVal>
            <c:numRef>
              <c:f>'Hour&amp;wage'!$N$47</c:f>
              <c:numCache>
                <c:formatCode>General</c:formatCode>
                <c:ptCount val="1"/>
                <c:pt idx="0">
                  <c:v>1200</c:v>
                </c:pt>
              </c:numCache>
            </c:numRef>
          </c:yVal>
          <c:bubbleSize>
            <c:numRef>
              <c:f>'Hour&amp;wage'!$O$47</c:f>
              <c:numCache>
                <c:formatCode>General</c:formatCode>
                <c:ptCount val="1"/>
                <c:pt idx="0">
                  <c:v>2052.2942017222763</c:v>
                </c:pt>
              </c:numCache>
            </c:numRef>
          </c:bubbleSize>
          <c:bubble3D val="0"/>
        </c:ser>
        <c:ser>
          <c:idx val="3"/>
          <c:order val="3"/>
          <c:tx>
            <c:strRef>
              <c:f>'Hour&amp;wage'!$L$48</c:f>
              <c:strCache>
                <c:ptCount val="1"/>
                <c:pt idx="0">
                  <c:v>Bangladesh</c:v>
                </c:pt>
              </c:strCache>
            </c:strRef>
          </c:tx>
          <c:spPr>
            <a:solidFill>
              <a:schemeClr val="accent1">
                <a:lumMod val="60000"/>
                <a:lumOff val="40000"/>
              </a:schemeClr>
            </a:solidFill>
            <a:ln w="25400">
              <a:noFill/>
            </a:ln>
            <a:effectLst/>
          </c:spPr>
          <c:invertIfNegative val="0"/>
          <c:dLbls>
            <c:dLbl>
              <c:idx val="0"/>
              <c:layout>
                <c:manualLayout>
                  <c:x val="-5.0505050505051429E-3"/>
                  <c:y val="7.1689471800127011E-2"/>
                </c:manualLayout>
              </c:layout>
              <c:showLegendKey val="0"/>
              <c:showVal val="0"/>
              <c:showCatName val="0"/>
              <c:showSerName val="1"/>
              <c:showPercent val="0"/>
              <c:showBubbleSize val="0"/>
              <c:extLst>
                <c:ext xmlns:c15="http://schemas.microsoft.com/office/drawing/2012/chart" uri="{CE6537A1-D6FC-4f65-9D91-7224C49458BB}">
                  <c15:layout/>
                </c:ext>
              </c:extLst>
            </c:dLbl>
            <c:spPr>
              <a:solidFill>
                <a:schemeClr val="accent1">
                  <a:lumMod val="60000"/>
                  <a:lumOff val="40000"/>
                </a:schemeClr>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'Hour&amp;wage'!$M$48</c:f>
              <c:numCache>
                <c:formatCode>General</c:formatCode>
                <c:ptCount val="1"/>
                <c:pt idx="0">
                  <c:v>2328</c:v>
                </c:pt>
              </c:numCache>
            </c:numRef>
          </c:xVal>
          <c:yVal>
            <c:numRef>
              <c:f>'Hour&amp;wage'!$N$48</c:f>
              <c:numCache>
                <c:formatCode>General</c:formatCode>
                <c:ptCount val="1"/>
                <c:pt idx="0">
                  <c:v>816</c:v>
                </c:pt>
              </c:numCache>
            </c:numRef>
          </c:yVal>
          <c:bubbleSize>
            <c:numRef>
              <c:f>'Hour&amp;wage'!$O$48</c:f>
              <c:numCache>
                <c:formatCode>General</c:formatCode>
                <c:ptCount val="1"/>
                <c:pt idx="0">
                  <c:v>1092.6681523846153</c:v>
                </c:pt>
              </c:numCache>
            </c:numRef>
          </c:bubbleSize>
          <c:bubble3D val="0"/>
        </c:ser>
        <c:ser>
          <c:idx val="4"/>
          <c:order val="4"/>
          <c:tx>
            <c:strRef>
              <c:f>'Hour&amp;wage'!$L$49</c:f>
              <c:strCache>
                <c:ptCount val="1"/>
                <c:pt idx="0">
                  <c:v>India</c:v>
                </c:pt>
              </c:strCache>
            </c:strRef>
          </c:tx>
          <c:spPr>
            <a:solidFill>
              <a:schemeClr val="tx1">
                <a:lumMod val="95000"/>
                <a:lumOff val="5000"/>
              </a:schemeClr>
            </a:solidFill>
            <a:ln w="25400">
              <a:noFill/>
            </a:ln>
            <a:effectLst/>
          </c:spPr>
          <c:invertIfNegative val="0"/>
          <c:dLbls>
            <c:dLbl>
              <c:idx val="0"/>
              <c:layout>
                <c:manualLayout>
                  <c:x val="-8.1813807364988472E-2"/>
                  <c:y val="0.15470121528561415"/>
                </c:manualLayout>
              </c:layout>
              <c:showLegendKey val="0"/>
              <c:showVal val="0"/>
              <c:showCatName val="0"/>
              <c:showSerName val="1"/>
              <c:showPercent val="0"/>
              <c:showBubbleSize val="0"/>
              <c:extLst>
                <c:ext xmlns:c15="http://schemas.microsoft.com/office/drawing/2012/chart" uri="{CE6537A1-D6FC-4f65-9D91-7224C49458BB}">
                  <c15:layout/>
                </c:ext>
              </c:extLst>
            </c:dLbl>
            <c:spPr>
              <a:solidFill>
                <a:srgbClr val="000000">
                  <a:alpha val="54902"/>
                </a:srgbClr>
              </a:solid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'Hour&amp;wage'!$M$49</c:f>
              <c:numCache>
                <c:formatCode>General</c:formatCode>
                <c:ptCount val="1"/>
                <c:pt idx="0">
                  <c:v>2288</c:v>
                </c:pt>
              </c:numCache>
            </c:numRef>
          </c:xVal>
          <c:yVal>
            <c:numRef>
              <c:f>'Hour&amp;wage'!$N$49</c:f>
              <c:numCache>
                <c:formatCode>General</c:formatCode>
                <c:ptCount val="1"/>
                <c:pt idx="0">
                  <c:v>936</c:v>
                </c:pt>
              </c:numCache>
            </c:numRef>
          </c:yVal>
          <c:bubbleSize>
            <c:numRef>
              <c:f>'Hour&amp;wage'!$O$49</c:f>
              <c:numCache>
                <c:formatCode>General</c:formatCode>
                <c:ptCount val="1"/>
                <c:pt idx="0">
                  <c:v>1595.7043867870475</c:v>
                </c:pt>
              </c:numCache>
            </c:numRef>
          </c:bubbleSize>
          <c:bubble3D val="0"/>
        </c:ser>
        <c:ser>
          <c:idx val="5"/>
          <c:order val="5"/>
          <c:tx>
            <c:strRef>
              <c:f>'Hour&amp;wage'!$L$52</c:f>
              <c:strCache>
                <c:ptCount val="1"/>
                <c:pt idx="0">
                  <c:v>Cambodia</c:v>
                </c:pt>
              </c:strCache>
            </c:strRef>
          </c:tx>
          <c:spPr>
            <a:solidFill>
              <a:schemeClr val="accent6">
                <a:alpha val="75000"/>
              </a:schemeClr>
            </a:solidFill>
            <a:ln w="25400">
              <a:noFill/>
            </a:ln>
            <a:effectLst/>
          </c:spPr>
          <c:invertIfNegative val="0"/>
          <c:dLbls>
            <c:dLbl>
              <c:idx val="0"/>
              <c:layout>
                <c:manualLayout>
                  <c:x val="-4.8202199156923566E-2"/>
                  <c:y val="-0.1108397863585721"/>
                </c:manualLayout>
              </c:layout>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'Hour&amp;wage'!$M$52</c:f>
              <c:numCache>
                <c:formatCode>General</c:formatCode>
                <c:ptCount val="1"/>
                <c:pt idx="0">
                  <c:v>2136</c:v>
                </c:pt>
              </c:numCache>
            </c:numRef>
          </c:xVal>
          <c:yVal>
            <c:numRef>
              <c:f>'Hour&amp;wage'!$N$52</c:f>
              <c:numCache>
                <c:formatCode>General</c:formatCode>
                <c:ptCount val="1"/>
                <c:pt idx="0">
                  <c:v>1536</c:v>
                </c:pt>
              </c:numCache>
            </c:numRef>
          </c:yVal>
          <c:bubbleSize>
            <c:numRef>
              <c:f>'Hour&amp;wage'!$O$52</c:f>
              <c:numCache>
                <c:formatCode>General</c:formatCode>
                <c:ptCount val="1"/>
                <c:pt idx="0">
                  <c:v>1090.1150930974356</c:v>
                </c:pt>
              </c:numCache>
            </c:numRef>
          </c:bubbleSize>
          <c:bubble3D val="0"/>
        </c:ser>
        <c:ser>
          <c:idx val="6"/>
          <c:order val="6"/>
          <c:tx>
            <c:strRef>
              <c:f>'Hour&amp;wage'!$L$53</c:f>
              <c:strCache>
                <c:ptCount val="1"/>
                <c:pt idx="0">
                  <c:v>China</c:v>
                </c:pt>
              </c:strCache>
            </c:strRef>
          </c:tx>
          <c:spPr>
            <a:solidFill>
              <a:schemeClr val="accent1">
                <a:lumMod val="60000"/>
                <a:alpha val="75000"/>
              </a:schemeClr>
            </a:solidFill>
            <a:ln w="25400">
              <a:noFill/>
            </a:ln>
            <a:effectLst/>
          </c:spPr>
          <c:invertIfNegative val="0"/>
          <c:dLbls>
            <c:dLbl>
              <c:idx val="0"/>
              <c:layout>
                <c:manualLayout>
                  <c:x val="-0.16746157922628527"/>
                  <c:y val="-7.4882983055022612E-2"/>
                </c:manualLayout>
              </c:layout>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'Hour&amp;wage'!$M$53</c:f>
              <c:numCache>
                <c:formatCode>General</c:formatCode>
                <c:ptCount val="1"/>
                <c:pt idx="0">
                  <c:v>1952</c:v>
                </c:pt>
              </c:numCache>
            </c:numRef>
          </c:xVal>
          <c:yVal>
            <c:numRef>
              <c:f>'Hour&amp;wage'!$N$53</c:f>
              <c:numCache>
                <c:formatCode>General</c:formatCode>
                <c:ptCount val="1"/>
                <c:pt idx="0">
                  <c:v>1860</c:v>
                </c:pt>
              </c:numCache>
            </c:numRef>
          </c:yVal>
          <c:bubbleSize>
            <c:numRef>
              <c:f>'Hour&amp;wage'!$O$53</c:f>
              <c:numCache>
                <c:formatCode>General</c:formatCode>
                <c:ptCount val="1"/>
                <c:pt idx="0">
                  <c:v>7593.8818913472587</c:v>
                </c:pt>
              </c:numCache>
            </c:numRef>
          </c:bubbleSize>
          <c:bubble3D val="0"/>
        </c:ser>
        <c:ser>
          <c:idx val="7"/>
          <c:order val="7"/>
          <c:tx>
            <c:strRef>
              <c:f>'Hour&amp;wage'!$L$54</c:f>
              <c:strCache>
                <c:ptCount val="1"/>
                <c:pt idx="0">
                  <c:v>Indonesia</c:v>
                </c:pt>
              </c:strCache>
            </c:strRef>
          </c:tx>
          <c:spPr>
            <a:solidFill>
              <a:schemeClr val="accent2">
                <a:lumMod val="60000"/>
                <a:alpha val="75000"/>
              </a:schemeClr>
            </a:solidFill>
            <a:ln w="25400">
              <a:noFill/>
            </a:ln>
            <a:effectLst/>
          </c:spPr>
          <c:invertIfNegative val="0"/>
          <c:dLbls>
            <c:dLbl>
              <c:idx val="0"/>
              <c:layout>
                <c:manualLayout>
                  <c:x val="-0.16746157922628518"/>
                  <c:y val="-8.3203314505581449E-3"/>
                </c:manualLayout>
              </c:layout>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'Hour&amp;wage'!$M$54</c:f>
              <c:numCache>
                <c:formatCode>General</c:formatCode>
                <c:ptCount val="1"/>
                <c:pt idx="0">
                  <c:v>1856</c:v>
                </c:pt>
              </c:numCache>
            </c:numRef>
          </c:xVal>
          <c:yVal>
            <c:numRef>
              <c:f>'Hour&amp;wage'!$N$54</c:f>
              <c:numCache>
                <c:formatCode>General</c:formatCode>
                <c:ptCount val="1"/>
                <c:pt idx="0">
                  <c:v>1104</c:v>
                </c:pt>
              </c:numCache>
            </c:numRef>
          </c:yVal>
          <c:bubbleSize>
            <c:numRef>
              <c:f>'Hour&amp;wage'!$O$54</c:f>
              <c:numCache>
                <c:formatCode>General</c:formatCode>
                <c:ptCount val="1"/>
                <c:pt idx="0">
                  <c:v>3491.9297173714099</c:v>
                </c:pt>
              </c:numCache>
            </c:numRef>
          </c:bubbleSize>
          <c:bubble3D val="0"/>
        </c:ser>
        <c:ser>
          <c:idx val="8"/>
          <c:order val="8"/>
          <c:tx>
            <c:strRef>
              <c:f>'Hour&amp;wage'!$L$50</c:f>
              <c:strCache>
                <c:ptCount val="1"/>
                <c:pt idx="0">
                  <c:v>Pakistan</c:v>
                </c:pt>
              </c:strCache>
            </c:strRef>
          </c:tx>
          <c:spPr>
            <a:solidFill>
              <a:srgbClr val="00B050">
                <a:alpha val="54902"/>
              </a:srgbClr>
            </a:solidFill>
            <a:ln w="25400">
              <a:noFill/>
            </a:ln>
            <a:effectLst/>
          </c:spPr>
          <c:invertIfNegative val="0"/>
          <c:dLbls>
            <c:dLbl>
              <c:idx val="0"/>
              <c:layout>
                <c:manualLayout>
                  <c:x val="3.1796502384737524E-2"/>
                  <c:y val="2.3774141907915446E-2"/>
                </c:manualLayout>
              </c:layout>
              <c:showLegendKey val="0"/>
              <c:showVal val="0"/>
              <c:showCatName val="0"/>
              <c:showSerName val="1"/>
              <c:showPercent val="0"/>
              <c:showBubbleSize val="0"/>
              <c:extLst>
                <c:ext xmlns:c15="http://schemas.microsoft.com/office/drawing/2012/chart" uri="{CE6537A1-D6FC-4f65-9D91-7224C49458BB}">
                  <c15:layout/>
                </c:ext>
              </c:extLst>
            </c:dLbl>
            <c:spPr>
              <a:solidFill>
                <a:srgbClr val="00B050">
                  <a:alpha val="54902"/>
                </a:srgbClr>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'Hour&amp;wage'!$M$50</c:f>
              <c:numCache>
                <c:formatCode>General</c:formatCode>
                <c:ptCount val="1"/>
                <c:pt idx="0">
                  <c:v>2280</c:v>
                </c:pt>
              </c:numCache>
            </c:numRef>
          </c:xVal>
          <c:yVal>
            <c:numRef>
              <c:f>'Hour&amp;wage'!$N$50</c:f>
              <c:numCache>
                <c:formatCode>General</c:formatCode>
                <c:ptCount val="1"/>
                <c:pt idx="0">
                  <c:v>1068</c:v>
                </c:pt>
              </c:numCache>
            </c:numRef>
          </c:yVal>
          <c:bubbleSize>
            <c:numRef>
              <c:f>'Hour&amp;wage'!$O$50</c:f>
              <c:numCache>
                <c:formatCode>General</c:formatCode>
                <c:ptCount val="1"/>
                <c:pt idx="0">
                  <c:v>3631.0472039320471</c:v>
                </c:pt>
              </c:numCache>
            </c:numRef>
          </c:bubbleSize>
          <c:bubble3D val="0"/>
        </c:ser>
        <c:ser>
          <c:idx val="9"/>
          <c:order val="9"/>
          <c:tx>
            <c:strRef>
              <c:f>'Hour&amp;wage'!$L$51</c:f>
              <c:strCache>
                <c:ptCount val="1"/>
                <c:pt idx="0">
                  <c:v>Sri Lanka</c:v>
                </c:pt>
              </c:strCache>
            </c:strRef>
          </c:tx>
          <c:spPr>
            <a:solidFill>
              <a:schemeClr val="accent4">
                <a:lumMod val="60000"/>
                <a:alpha val="75000"/>
              </a:schemeClr>
            </a:solidFill>
            <a:ln w="25400">
              <a:noFill/>
            </a:ln>
            <a:effectLst/>
          </c:spPr>
          <c:invertIfNegative val="0"/>
          <c:dLbls>
            <c:dLbl>
              <c:idx val="0"/>
              <c:layout>
                <c:manualLayout>
                  <c:x val="-0.12930577636459997"/>
                  <c:y val="3.5661212861873029E-2"/>
                </c:manualLayout>
              </c:layout>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'Hour&amp;wage'!$M$51</c:f>
              <c:numCache>
                <c:formatCode>General</c:formatCode>
                <c:ptCount val="1"/>
                <c:pt idx="0">
                  <c:v>2164</c:v>
                </c:pt>
              </c:numCache>
            </c:numRef>
          </c:xVal>
          <c:yVal>
            <c:numRef>
              <c:f>'Hour&amp;wage'!$N$51</c:f>
              <c:numCache>
                <c:formatCode>General</c:formatCode>
                <c:ptCount val="1"/>
                <c:pt idx="0">
                  <c:v>792</c:v>
                </c:pt>
              </c:numCache>
            </c:numRef>
          </c:yVal>
          <c:bubbleSize>
            <c:numRef>
              <c:f>'Hour&amp;wage'!$O$51</c:f>
              <c:numCache>
                <c:formatCode>General</c:formatCode>
                <c:ptCount val="1"/>
                <c:pt idx="0">
                  <c:v>1334.1472440201485</c:v>
                </c:pt>
              </c:numCache>
            </c:numRef>
          </c:bubbleSize>
          <c:bubble3D val="0"/>
        </c:ser>
        <c:dLbls>
          <c:showLegendKey val="0"/>
          <c:showVal val="0"/>
          <c:showCatName val="0"/>
          <c:showSerName val="0"/>
          <c:showPercent val="0"/>
          <c:showBubbleSize val="0"/>
        </c:dLbls>
        <c:bubbleScale val="100"/>
        <c:showNegBubbles val="0"/>
        <c:axId val="1185251968"/>
        <c:axId val="1185257952"/>
      </c:bubbleChart>
      <c:valAx>
        <c:axId val="1185251968"/>
        <c:scaling>
          <c:orientation val="minMax"/>
          <c:min val="1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Annual Hours Worked (ILO)</a:t>
                </a:r>
              </a:p>
            </c:rich>
          </c:tx>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85257952"/>
        <c:crosses val="autoZero"/>
        <c:crossBetween val="midCat"/>
        <c:majorUnit val="250"/>
        <c:minorUnit val="50"/>
      </c:valAx>
      <c:valAx>
        <c:axId val="11852579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Annual Wage USD (ILO)</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85251968"/>
        <c:crosses val="autoZero"/>
        <c:crossBetween val="midCat"/>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'Hour&amp;wage'!$L$45</c:f>
              <c:strCache>
                <c:ptCount val="1"/>
                <c:pt idx="0">
                  <c:v>Malaysia</c:v>
                </c:pt>
              </c:strCache>
            </c:strRef>
          </c:tx>
          <c:spPr>
            <a:solidFill>
              <a:srgbClr val="C00000">
                <a:alpha val="69804"/>
              </a:srgbClr>
            </a:solidFill>
            <a:ln w="25400">
              <a:noFill/>
            </a:ln>
            <a:effectLst/>
          </c:spPr>
          <c:invertIfNegative val="0"/>
          <c:dLbls>
            <c:dLbl>
              <c:idx val="0"/>
              <c:layout>
                <c:manualLayout>
                  <c:x val="0"/>
                  <c:y val="4.5761822978069376E-2"/>
                </c:manualLayout>
              </c:layout>
              <c:showLegendKey val="0"/>
              <c:showVal val="0"/>
              <c:showCatName val="0"/>
              <c:showSerName val="1"/>
              <c:showPercent val="0"/>
              <c:showBubbleSize val="0"/>
              <c:extLst>
                <c:ext xmlns:c15="http://schemas.microsoft.com/office/drawing/2012/chart" uri="{CE6537A1-D6FC-4f65-9D91-7224C49458BB}">
                  <c15:layout/>
                </c:ext>
              </c:extLst>
            </c:dLbl>
            <c:spPr>
              <a:solidFill>
                <a:srgbClr val="C00000">
                  <a:alpha val="50196"/>
                </a:srgbClr>
              </a:solid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'Hour&amp;wage'!$M$45</c:f>
              <c:numCache>
                <c:formatCode>General</c:formatCode>
                <c:ptCount val="1"/>
                <c:pt idx="0">
                  <c:v>2344</c:v>
                </c:pt>
              </c:numCache>
            </c:numRef>
          </c:xVal>
          <c:yVal>
            <c:numRef>
              <c:f>'Hour&amp;wage'!$N$45</c:f>
              <c:numCache>
                <c:formatCode>General</c:formatCode>
                <c:ptCount val="1"/>
                <c:pt idx="0">
                  <c:v>2700</c:v>
                </c:pt>
              </c:numCache>
            </c:numRef>
          </c:yVal>
          <c:bubbleSize>
            <c:numRef>
              <c:f>'Hour&amp;wage'!$O$45</c:f>
              <c:numCache>
                <c:formatCode>General</c:formatCode>
                <c:ptCount val="1"/>
                <c:pt idx="0">
                  <c:v>10933.485271923777</c:v>
                </c:pt>
              </c:numCache>
            </c:numRef>
          </c:bubbleSize>
          <c:bubble3D val="0"/>
        </c:ser>
        <c:ser>
          <c:idx val="1"/>
          <c:order val="1"/>
          <c:tx>
            <c:strRef>
              <c:f>'Hour&amp;wage'!$L$46</c:f>
              <c:strCache>
                <c:ptCount val="1"/>
                <c:pt idx="0">
                  <c:v>Thailand</c:v>
                </c:pt>
              </c:strCache>
            </c:strRef>
          </c:tx>
          <c:spPr>
            <a:solidFill>
              <a:schemeClr val="accent2">
                <a:lumMod val="50000"/>
              </a:schemeClr>
            </a:solidFill>
            <a:ln w="25400">
              <a:noFill/>
            </a:ln>
            <a:effectLst/>
          </c:spPr>
          <c:invertIfNegative val="0"/>
          <c:dLbls>
            <c:dLbl>
              <c:idx val="0"/>
              <c:layout>
                <c:manualLayout>
                  <c:x val="-0.16746157922628502"/>
                  <c:y val="-8.7363480230859741E-2"/>
                </c:manualLayout>
              </c:layout>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'Hour&amp;wage'!$M$46</c:f>
              <c:numCache>
                <c:formatCode>General</c:formatCode>
                <c:ptCount val="1"/>
                <c:pt idx="0">
                  <c:v>2344</c:v>
                </c:pt>
              </c:numCache>
            </c:numRef>
          </c:xVal>
          <c:yVal>
            <c:numRef>
              <c:f>'Hour&amp;wage'!$N$46</c:f>
              <c:numCache>
                <c:formatCode>General</c:formatCode>
                <c:ptCount val="1"/>
                <c:pt idx="0">
                  <c:v>2844</c:v>
                </c:pt>
              </c:numCache>
            </c:numRef>
          </c:yVal>
          <c:bubbleSize>
            <c:numRef>
              <c:f>'Hour&amp;wage'!$O$46</c:f>
              <c:numCache>
                <c:formatCode>General</c:formatCode>
                <c:ptCount val="1"/>
                <c:pt idx="0">
                  <c:v>5519.3611141715201</c:v>
                </c:pt>
              </c:numCache>
            </c:numRef>
          </c:bubbleSize>
          <c:bubble3D val="0"/>
        </c:ser>
        <c:ser>
          <c:idx val="2"/>
          <c:order val="2"/>
          <c:tx>
            <c:strRef>
              <c:f>'Hour&amp;wage'!$L$47</c:f>
              <c:strCache>
                <c:ptCount val="1"/>
                <c:pt idx="0">
                  <c:v>Viet Nam</c:v>
                </c:pt>
              </c:strCache>
            </c:strRef>
          </c:tx>
          <c:spPr>
            <a:solidFill>
              <a:schemeClr val="accent3">
                <a:alpha val="75000"/>
              </a:schemeClr>
            </a:solidFill>
            <a:ln w="25400">
              <a:noFill/>
            </a:ln>
            <a:effectLst/>
          </c:spPr>
          <c:invertIfNegative val="0"/>
          <c:dLbls>
            <c:dLbl>
              <c:idx val="0"/>
              <c:layout>
                <c:manualLayout>
                  <c:x val="1.695813460519343E-2"/>
                  <c:y val="-3.5661212861873244E-2"/>
                </c:manualLayout>
              </c:layout>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'Hour&amp;wage'!$M$47</c:f>
              <c:numCache>
                <c:formatCode>General</c:formatCode>
                <c:ptCount val="1"/>
                <c:pt idx="0">
                  <c:v>2336</c:v>
                </c:pt>
              </c:numCache>
            </c:numRef>
          </c:xVal>
          <c:yVal>
            <c:numRef>
              <c:f>'Hour&amp;wage'!$N$47</c:f>
              <c:numCache>
                <c:formatCode>General</c:formatCode>
                <c:ptCount val="1"/>
                <c:pt idx="0">
                  <c:v>1200</c:v>
                </c:pt>
              </c:numCache>
            </c:numRef>
          </c:yVal>
          <c:bubbleSize>
            <c:numRef>
              <c:f>'Hour&amp;wage'!$O$47</c:f>
              <c:numCache>
                <c:formatCode>General</c:formatCode>
                <c:ptCount val="1"/>
                <c:pt idx="0">
                  <c:v>2052.2942017222763</c:v>
                </c:pt>
              </c:numCache>
            </c:numRef>
          </c:bubbleSize>
          <c:bubble3D val="0"/>
        </c:ser>
        <c:ser>
          <c:idx val="3"/>
          <c:order val="3"/>
          <c:tx>
            <c:strRef>
              <c:f>'Hour&amp;wage'!$L$48</c:f>
              <c:strCache>
                <c:ptCount val="1"/>
                <c:pt idx="0">
                  <c:v>Bangladesh</c:v>
                </c:pt>
              </c:strCache>
            </c:strRef>
          </c:tx>
          <c:spPr>
            <a:solidFill>
              <a:schemeClr val="accent1">
                <a:lumMod val="60000"/>
                <a:lumOff val="40000"/>
              </a:schemeClr>
            </a:solidFill>
            <a:ln w="25400">
              <a:noFill/>
            </a:ln>
            <a:effectLst/>
          </c:spPr>
          <c:invertIfNegative val="0"/>
          <c:dLbls>
            <c:dLbl>
              <c:idx val="0"/>
              <c:layout>
                <c:manualLayout>
                  <c:x val="-5.0505050505051429E-3"/>
                  <c:y val="7.1689471800127011E-2"/>
                </c:manualLayout>
              </c:layout>
              <c:showLegendKey val="0"/>
              <c:showVal val="0"/>
              <c:showCatName val="0"/>
              <c:showSerName val="1"/>
              <c:showPercent val="0"/>
              <c:showBubbleSize val="0"/>
              <c:extLst>
                <c:ext xmlns:c15="http://schemas.microsoft.com/office/drawing/2012/chart" uri="{CE6537A1-D6FC-4f65-9D91-7224C49458BB}">
                  <c15:layout/>
                </c:ext>
              </c:extLst>
            </c:dLbl>
            <c:spPr>
              <a:solidFill>
                <a:schemeClr val="accent1">
                  <a:lumMod val="60000"/>
                  <a:lumOff val="40000"/>
                </a:schemeClr>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'Hour&amp;wage'!$M$48</c:f>
              <c:numCache>
                <c:formatCode>General</c:formatCode>
                <c:ptCount val="1"/>
                <c:pt idx="0">
                  <c:v>2328</c:v>
                </c:pt>
              </c:numCache>
            </c:numRef>
          </c:xVal>
          <c:yVal>
            <c:numRef>
              <c:f>'Hour&amp;wage'!$N$48</c:f>
              <c:numCache>
                <c:formatCode>General</c:formatCode>
                <c:ptCount val="1"/>
                <c:pt idx="0">
                  <c:v>816</c:v>
                </c:pt>
              </c:numCache>
            </c:numRef>
          </c:yVal>
          <c:bubbleSize>
            <c:numRef>
              <c:f>'Hour&amp;wage'!$O$48</c:f>
              <c:numCache>
                <c:formatCode>General</c:formatCode>
                <c:ptCount val="1"/>
                <c:pt idx="0">
                  <c:v>1092.6681523846153</c:v>
                </c:pt>
              </c:numCache>
            </c:numRef>
          </c:bubbleSize>
          <c:bubble3D val="0"/>
        </c:ser>
        <c:ser>
          <c:idx val="4"/>
          <c:order val="4"/>
          <c:tx>
            <c:strRef>
              <c:f>'Hour&amp;wage'!$L$49</c:f>
              <c:strCache>
                <c:ptCount val="1"/>
                <c:pt idx="0">
                  <c:v>India</c:v>
                </c:pt>
              </c:strCache>
            </c:strRef>
          </c:tx>
          <c:spPr>
            <a:solidFill>
              <a:schemeClr val="tx1">
                <a:lumMod val="95000"/>
                <a:lumOff val="5000"/>
              </a:schemeClr>
            </a:solidFill>
            <a:ln w="25400">
              <a:noFill/>
            </a:ln>
            <a:effectLst/>
          </c:spPr>
          <c:invertIfNegative val="0"/>
          <c:dLbls>
            <c:dLbl>
              <c:idx val="0"/>
              <c:layout>
                <c:manualLayout>
                  <c:x val="-8.1813807364988472E-2"/>
                  <c:y val="0.15470121528561415"/>
                </c:manualLayout>
              </c:layout>
              <c:showLegendKey val="0"/>
              <c:showVal val="0"/>
              <c:showCatName val="0"/>
              <c:showSerName val="1"/>
              <c:showPercent val="0"/>
              <c:showBubbleSize val="0"/>
              <c:extLst>
                <c:ext xmlns:c15="http://schemas.microsoft.com/office/drawing/2012/chart" uri="{CE6537A1-D6FC-4f65-9D91-7224C49458BB}">
                  <c15:layout/>
                </c:ext>
              </c:extLst>
            </c:dLbl>
            <c:spPr>
              <a:solidFill>
                <a:srgbClr val="000000">
                  <a:alpha val="54902"/>
                </a:srgbClr>
              </a:solid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'Hour&amp;wage'!$M$49</c:f>
              <c:numCache>
                <c:formatCode>General</c:formatCode>
                <c:ptCount val="1"/>
                <c:pt idx="0">
                  <c:v>2288</c:v>
                </c:pt>
              </c:numCache>
            </c:numRef>
          </c:xVal>
          <c:yVal>
            <c:numRef>
              <c:f>'Hour&amp;wage'!$N$49</c:f>
              <c:numCache>
                <c:formatCode>General</c:formatCode>
                <c:ptCount val="1"/>
                <c:pt idx="0">
                  <c:v>936</c:v>
                </c:pt>
              </c:numCache>
            </c:numRef>
          </c:yVal>
          <c:bubbleSize>
            <c:numRef>
              <c:f>'Hour&amp;wage'!$O$49</c:f>
              <c:numCache>
                <c:formatCode>General</c:formatCode>
                <c:ptCount val="1"/>
                <c:pt idx="0">
                  <c:v>1595.7043867870475</c:v>
                </c:pt>
              </c:numCache>
            </c:numRef>
          </c:bubbleSize>
          <c:bubble3D val="0"/>
        </c:ser>
        <c:ser>
          <c:idx val="5"/>
          <c:order val="5"/>
          <c:tx>
            <c:strRef>
              <c:f>'Hour&amp;wage'!$L$52</c:f>
              <c:strCache>
                <c:ptCount val="1"/>
                <c:pt idx="0">
                  <c:v>Cambodia</c:v>
                </c:pt>
              </c:strCache>
            </c:strRef>
          </c:tx>
          <c:spPr>
            <a:solidFill>
              <a:schemeClr val="accent6">
                <a:alpha val="75000"/>
              </a:schemeClr>
            </a:solidFill>
            <a:ln w="25400">
              <a:noFill/>
            </a:ln>
            <a:effectLst/>
          </c:spPr>
          <c:invertIfNegative val="0"/>
          <c:dLbls>
            <c:dLbl>
              <c:idx val="0"/>
              <c:layout>
                <c:manualLayout>
                  <c:x val="-4.8202199156923566E-2"/>
                  <c:y val="-0.1108397863585721"/>
                </c:manualLayout>
              </c:layout>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'Hour&amp;wage'!$M$52</c:f>
              <c:numCache>
                <c:formatCode>General</c:formatCode>
                <c:ptCount val="1"/>
                <c:pt idx="0">
                  <c:v>2136</c:v>
                </c:pt>
              </c:numCache>
            </c:numRef>
          </c:xVal>
          <c:yVal>
            <c:numRef>
              <c:f>'Hour&amp;wage'!$N$52</c:f>
              <c:numCache>
                <c:formatCode>General</c:formatCode>
                <c:ptCount val="1"/>
                <c:pt idx="0">
                  <c:v>1536</c:v>
                </c:pt>
              </c:numCache>
            </c:numRef>
          </c:yVal>
          <c:bubbleSize>
            <c:numRef>
              <c:f>'Hour&amp;wage'!$O$52</c:f>
              <c:numCache>
                <c:formatCode>General</c:formatCode>
                <c:ptCount val="1"/>
                <c:pt idx="0">
                  <c:v>1090.1150930974356</c:v>
                </c:pt>
              </c:numCache>
            </c:numRef>
          </c:bubbleSize>
          <c:bubble3D val="0"/>
        </c:ser>
        <c:ser>
          <c:idx val="6"/>
          <c:order val="6"/>
          <c:tx>
            <c:strRef>
              <c:f>'Hour&amp;wage'!$L$53</c:f>
              <c:strCache>
                <c:ptCount val="1"/>
                <c:pt idx="0">
                  <c:v>China</c:v>
                </c:pt>
              </c:strCache>
            </c:strRef>
          </c:tx>
          <c:spPr>
            <a:solidFill>
              <a:schemeClr val="accent1">
                <a:lumMod val="60000"/>
                <a:alpha val="75000"/>
              </a:schemeClr>
            </a:solidFill>
            <a:ln w="25400">
              <a:noFill/>
            </a:ln>
            <a:effectLst/>
          </c:spPr>
          <c:invertIfNegative val="0"/>
          <c:dLbls>
            <c:dLbl>
              <c:idx val="0"/>
              <c:layout>
                <c:manualLayout>
                  <c:x val="-0.16746157922628527"/>
                  <c:y val="-7.4882983055022612E-2"/>
                </c:manualLayout>
              </c:layout>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'Hour&amp;wage'!$M$53</c:f>
              <c:numCache>
                <c:formatCode>General</c:formatCode>
                <c:ptCount val="1"/>
                <c:pt idx="0">
                  <c:v>1952</c:v>
                </c:pt>
              </c:numCache>
            </c:numRef>
          </c:xVal>
          <c:yVal>
            <c:numRef>
              <c:f>'Hour&amp;wage'!$N$53</c:f>
              <c:numCache>
                <c:formatCode>General</c:formatCode>
                <c:ptCount val="1"/>
                <c:pt idx="0">
                  <c:v>1860</c:v>
                </c:pt>
              </c:numCache>
            </c:numRef>
          </c:yVal>
          <c:bubbleSize>
            <c:numRef>
              <c:f>'Hour&amp;wage'!$O$53</c:f>
              <c:numCache>
                <c:formatCode>General</c:formatCode>
                <c:ptCount val="1"/>
                <c:pt idx="0">
                  <c:v>7593.8818913472587</c:v>
                </c:pt>
              </c:numCache>
            </c:numRef>
          </c:bubbleSize>
          <c:bubble3D val="0"/>
        </c:ser>
        <c:ser>
          <c:idx val="7"/>
          <c:order val="7"/>
          <c:tx>
            <c:strRef>
              <c:f>'Hour&amp;wage'!$L$54</c:f>
              <c:strCache>
                <c:ptCount val="1"/>
                <c:pt idx="0">
                  <c:v>Indonesia</c:v>
                </c:pt>
              </c:strCache>
            </c:strRef>
          </c:tx>
          <c:spPr>
            <a:solidFill>
              <a:schemeClr val="accent2">
                <a:lumMod val="60000"/>
                <a:alpha val="75000"/>
              </a:schemeClr>
            </a:solidFill>
            <a:ln w="25400">
              <a:noFill/>
            </a:ln>
            <a:effectLst/>
          </c:spPr>
          <c:invertIfNegative val="0"/>
          <c:dLbls>
            <c:dLbl>
              <c:idx val="0"/>
              <c:layout>
                <c:manualLayout>
                  <c:x val="-0.16746157922628518"/>
                  <c:y val="-8.3203314505581449E-3"/>
                </c:manualLayout>
              </c:layout>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'Hour&amp;wage'!$M$54</c:f>
              <c:numCache>
                <c:formatCode>General</c:formatCode>
                <c:ptCount val="1"/>
                <c:pt idx="0">
                  <c:v>1856</c:v>
                </c:pt>
              </c:numCache>
            </c:numRef>
          </c:xVal>
          <c:yVal>
            <c:numRef>
              <c:f>'Hour&amp;wage'!$N$54</c:f>
              <c:numCache>
                <c:formatCode>General</c:formatCode>
                <c:ptCount val="1"/>
                <c:pt idx="0">
                  <c:v>1104</c:v>
                </c:pt>
              </c:numCache>
            </c:numRef>
          </c:yVal>
          <c:bubbleSize>
            <c:numRef>
              <c:f>'Hour&amp;wage'!$O$54</c:f>
              <c:numCache>
                <c:formatCode>General</c:formatCode>
                <c:ptCount val="1"/>
                <c:pt idx="0">
                  <c:v>3491.9297173714099</c:v>
                </c:pt>
              </c:numCache>
            </c:numRef>
          </c:bubbleSize>
          <c:bubble3D val="0"/>
        </c:ser>
        <c:ser>
          <c:idx val="8"/>
          <c:order val="8"/>
          <c:tx>
            <c:strRef>
              <c:f>'Hour&amp;wage'!$L$50</c:f>
              <c:strCache>
                <c:ptCount val="1"/>
                <c:pt idx="0">
                  <c:v>Pakistan</c:v>
                </c:pt>
              </c:strCache>
            </c:strRef>
          </c:tx>
          <c:spPr>
            <a:solidFill>
              <a:srgbClr val="00B050">
                <a:alpha val="54902"/>
              </a:srgbClr>
            </a:solidFill>
            <a:ln w="25400">
              <a:noFill/>
            </a:ln>
            <a:effectLst/>
          </c:spPr>
          <c:invertIfNegative val="0"/>
          <c:dLbls>
            <c:dLbl>
              <c:idx val="0"/>
              <c:layout>
                <c:manualLayout>
                  <c:x val="3.1796502384737524E-2"/>
                  <c:y val="2.3774141907915446E-2"/>
                </c:manualLayout>
              </c:layout>
              <c:showLegendKey val="0"/>
              <c:showVal val="0"/>
              <c:showCatName val="0"/>
              <c:showSerName val="1"/>
              <c:showPercent val="0"/>
              <c:showBubbleSize val="0"/>
              <c:extLst>
                <c:ext xmlns:c15="http://schemas.microsoft.com/office/drawing/2012/chart" uri="{CE6537A1-D6FC-4f65-9D91-7224C49458BB}">
                  <c15:layout/>
                </c:ext>
              </c:extLst>
            </c:dLbl>
            <c:spPr>
              <a:solidFill>
                <a:srgbClr val="00B050">
                  <a:alpha val="54902"/>
                </a:srgbClr>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'Hour&amp;wage'!$M$50</c:f>
              <c:numCache>
                <c:formatCode>General</c:formatCode>
                <c:ptCount val="1"/>
                <c:pt idx="0">
                  <c:v>2280</c:v>
                </c:pt>
              </c:numCache>
            </c:numRef>
          </c:xVal>
          <c:yVal>
            <c:numRef>
              <c:f>'Hour&amp;wage'!$N$50</c:f>
              <c:numCache>
                <c:formatCode>General</c:formatCode>
                <c:ptCount val="1"/>
                <c:pt idx="0">
                  <c:v>1068</c:v>
                </c:pt>
              </c:numCache>
            </c:numRef>
          </c:yVal>
          <c:bubbleSize>
            <c:numRef>
              <c:f>'Hour&amp;wage'!$O$50</c:f>
              <c:numCache>
                <c:formatCode>General</c:formatCode>
                <c:ptCount val="1"/>
                <c:pt idx="0">
                  <c:v>3631.0472039320471</c:v>
                </c:pt>
              </c:numCache>
            </c:numRef>
          </c:bubbleSize>
          <c:bubble3D val="0"/>
        </c:ser>
        <c:ser>
          <c:idx val="9"/>
          <c:order val="9"/>
          <c:tx>
            <c:strRef>
              <c:f>'Hour&amp;wage'!$L$51</c:f>
              <c:strCache>
                <c:ptCount val="1"/>
                <c:pt idx="0">
                  <c:v>Sri Lanka</c:v>
                </c:pt>
              </c:strCache>
            </c:strRef>
          </c:tx>
          <c:spPr>
            <a:solidFill>
              <a:schemeClr val="accent4">
                <a:lumMod val="60000"/>
                <a:alpha val="75000"/>
              </a:schemeClr>
            </a:solidFill>
            <a:ln w="25400">
              <a:noFill/>
            </a:ln>
            <a:effectLst/>
          </c:spPr>
          <c:invertIfNegative val="0"/>
          <c:dLbls>
            <c:dLbl>
              <c:idx val="0"/>
              <c:layout>
                <c:manualLayout>
                  <c:x val="-0.12930577636459997"/>
                  <c:y val="3.5661212861873029E-2"/>
                </c:manualLayout>
              </c:layout>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'Hour&amp;wage'!$M$51</c:f>
              <c:numCache>
                <c:formatCode>General</c:formatCode>
                <c:ptCount val="1"/>
                <c:pt idx="0">
                  <c:v>2164</c:v>
                </c:pt>
              </c:numCache>
            </c:numRef>
          </c:xVal>
          <c:yVal>
            <c:numRef>
              <c:f>'Hour&amp;wage'!$N$51</c:f>
              <c:numCache>
                <c:formatCode>General</c:formatCode>
                <c:ptCount val="1"/>
                <c:pt idx="0">
                  <c:v>792</c:v>
                </c:pt>
              </c:numCache>
            </c:numRef>
          </c:yVal>
          <c:bubbleSize>
            <c:numRef>
              <c:f>'Hour&amp;wage'!$O$51</c:f>
              <c:numCache>
                <c:formatCode>General</c:formatCode>
                <c:ptCount val="1"/>
                <c:pt idx="0">
                  <c:v>1334.1472440201485</c:v>
                </c:pt>
              </c:numCache>
            </c:numRef>
          </c:bubbleSize>
          <c:bubble3D val="0"/>
        </c:ser>
        <c:dLbls>
          <c:showLegendKey val="0"/>
          <c:showVal val="0"/>
          <c:showCatName val="0"/>
          <c:showSerName val="0"/>
          <c:showPercent val="0"/>
          <c:showBubbleSize val="0"/>
        </c:dLbls>
        <c:bubbleScale val="100"/>
        <c:showNegBubbles val="0"/>
        <c:axId val="1185266656"/>
        <c:axId val="1185260672"/>
      </c:bubbleChart>
      <c:valAx>
        <c:axId val="1185266656"/>
        <c:scaling>
          <c:orientation val="minMax"/>
          <c:min val="1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Annual Hours Worked (ILO)</a:t>
                </a:r>
              </a:p>
            </c:rich>
          </c:tx>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85260672"/>
        <c:crosses val="autoZero"/>
        <c:crossBetween val="midCat"/>
        <c:majorUnit val="250"/>
        <c:minorUnit val="50"/>
      </c:valAx>
      <c:valAx>
        <c:axId val="11852606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Annual Wage USD (ILO)</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85266656"/>
        <c:crosses val="autoZero"/>
        <c:crossBetween val="midCat"/>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Sheet1!$C$5</c:f>
              <c:strCache>
                <c:ptCount val="1"/>
                <c:pt idx="0">
                  <c:v>2000</c:v>
                </c:pt>
              </c:strCache>
            </c:strRef>
          </c:tx>
          <c:spPr>
            <a:solidFill>
              <a:schemeClr val="accent1"/>
            </a:solidFill>
            <a:ln>
              <a:noFill/>
            </a:ln>
            <a:effectLst/>
          </c:spPr>
          <c:invertIfNegative val="0"/>
          <c:cat>
            <c:strRef>
              <c:f>Sheet1!$B$6:$B$15</c:f>
              <c:strCache>
                <c:ptCount val="10"/>
                <c:pt idx="0">
                  <c:v>Cambodia</c:v>
                </c:pt>
                <c:pt idx="1">
                  <c:v>China</c:v>
                </c:pt>
                <c:pt idx="2">
                  <c:v>Indonesia</c:v>
                </c:pt>
                <c:pt idx="3">
                  <c:v>India</c:v>
                </c:pt>
                <c:pt idx="4">
                  <c:v>Vietnam</c:v>
                </c:pt>
                <c:pt idx="5">
                  <c:v>Bangladesh</c:v>
                </c:pt>
                <c:pt idx="6">
                  <c:v>Sri Lanka</c:v>
                </c:pt>
                <c:pt idx="7">
                  <c:v>Malaysia</c:v>
                </c:pt>
                <c:pt idx="8">
                  <c:v>Thailand</c:v>
                </c:pt>
                <c:pt idx="9">
                  <c:v>Pakistan</c:v>
                </c:pt>
              </c:strCache>
            </c:strRef>
          </c:cat>
          <c:val>
            <c:numRef>
              <c:f>Sheet1!$C$6:$C$15</c:f>
              <c:numCache>
                <c:formatCode>General</c:formatCode>
                <c:ptCount val="10"/>
                <c:pt idx="0" formatCode="0.00">
                  <c:v>106.34359741210901</c:v>
                </c:pt>
                <c:pt idx="2" formatCode="0.00">
                  <c:v>110.25839996337901</c:v>
                </c:pt>
                <c:pt idx="3" formatCode="0.00">
                  <c:v>96.276092529296903</c:v>
                </c:pt>
                <c:pt idx="4" formatCode="0.00">
                  <c:v>107.15866851806599</c:v>
                </c:pt>
                <c:pt idx="7" formatCode="0.00">
                  <c:v>98.076057434082003</c:v>
                </c:pt>
                <c:pt idx="8" formatCode="0.00">
                  <c:v>97.673789978027301</c:v>
                </c:pt>
                <c:pt idx="9" formatCode="0.00">
                  <c:v>70.433601379394503</c:v>
                </c:pt>
              </c:numCache>
            </c:numRef>
          </c:val>
        </c:ser>
        <c:ser>
          <c:idx val="1"/>
          <c:order val="1"/>
          <c:tx>
            <c:strRef>
              <c:f>Sheet1!$D$5</c:f>
              <c:strCache>
                <c:ptCount val="1"/>
                <c:pt idx="0">
                  <c:v>2001</c:v>
                </c:pt>
              </c:strCache>
            </c:strRef>
          </c:tx>
          <c:spPr>
            <a:solidFill>
              <a:schemeClr val="accent2"/>
            </a:solidFill>
            <a:ln>
              <a:noFill/>
            </a:ln>
            <a:effectLst/>
          </c:spPr>
          <c:invertIfNegative val="0"/>
          <c:cat>
            <c:strRef>
              <c:f>Sheet1!$B$6:$B$15</c:f>
              <c:strCache>
                <c:ptCount val="10"/>
                <c:pt idx="0">
                  <c:v>Cambodia</c:v>
                </c:pt>
                <c:pt idx="1">
                  <c:v>China</c:v>
                </c:pt>
                <c:pt idx="2">
                  <c:v>Indonesia</c:v>
                </c:pt>
                <c:pt idx="3">
                  <c:v>India</c:v>
                </c:pt>
                <c:pt idx="4">
                  <c:v>Vietnam</c:v>
                </c:pt>
                <c:pt idx="5">
                  <c:v>Bangladesh</c:v>
                </c:pt>
                <c:pt idx="6">
                  <c:v>Sri Lanka</c:v>
                </c:pt>
                <c:pt idx="7">
                  <c:v>Malaysia</c:v>
                </c:pt>
                <c:pt idx="8">
                  <c:v>Thailand</c:v>
                </c:pt>
                <c:pt idx="9">
                  <c:v>Pakistan</c:v>
                </c:pt>
              </c:strCache>
            </c:strRef>
          </c:cat>
          <c:val>
            <c:numRef>
              <c:f>Sheet1!$D$6:$D$15</c:f>
              <c:numCache>
                <c:formatCode>0.00</c:formatCode>
                <c:ptCount val="10"/>
                <c:pt idx="0">
                  <c:v>115.05368804931599</c:v>
                </c:pt>
                <c:pt idx="1">
                  <c:v>105.29180908203099</c:v>
                </c:pt>
                <c:pt idx="2">
                  <c:v>111.23454284668</c:v>
                </c:pt>
                <c:pt idx="3">
                  <c:v>96.2667236328125</c:v>
                </c:pt>
                <c:pt idx="4">
                  <c:v>104.20320892334</c:v>
                </c:pt>
                <c:pt idx="6">
                  <c:v>106.76148986816401</c:v>
                </c:pt>
                <c:pt idx="7">
                  <c:v>97.286048889160199</c:v>
                </c:pt>
                <c:pt idx="8">
                  <c:v>97.172462463378906</c:v>
                </c:pt>
                <c:pt idx="9">
                  <c:v>71.210372924804702</c:v>
                </c:pt>
              </c:numCache>
            </c:numRef>
          </c:val>
        </c:ser>
        <c:ser>
          <c:idx val="2"/>
          <c:order val="2"/>
          <c:tx>
            <c:strRef>
              <c:f>Sheet1!$E$5</c:f>
              <c:strCache>
                <c:ptCount val="1"/>
                <c:pt idx="0">
                  <c:v>2002</c:v>
                </c:pt>
              </c:strCache>
            </c:strRef>
          </c:tx>
          <c:spPr>
            <a:solidFill>
              <a:schemeClr val="accent3"/>
            </a:solidFill>
            <a:ln>
              <a:noFill/>
            </a:ln>
            <a:effectLst/>
          </c:spPr>
          <c:invertIfNegative val="0"/>
          <c:cat>
            <c:strRef>
              <c:f>Sheet1!$B$6:$B$15</c:f>
              <c:strCache>
                <c:ptCount val="10"/>
                <c:pt idx="0">
                  <c:v>Cambodia</c:v>
                </c:pt>
                <c:pt idx="1">
                  <c:v>China</c:v>
                </c:pt>
                <c:pt idx="2">
                  <c:v>Indonesia</c:v>
                </c:pt>
                <c:pt idx="3">
                  <c:v>India</c:v>
                </c:pt>
                <c:pt idx="4">
                  <c:v>Vietnam</c:v>
                </c:pt>
                <c:pt idx="5">
                  <c:v>Bangladesh</c:v>
                </c:pt>
                <c:pt idx="6">
                  <c:v>Sri Lanka</c:v>
                </c:pt>
                <c:pt idx="7">
                  <c:v>Malaysia</c:v>
                </c:pt>
                <c:pt idx="8">
                  <c:v>Thailand</c:v>
                </c:pt>
                <c:pt idx="9">
                  <c:v>Pakistan</c:v>
                </c:pt>
              </c:strCache>
            </c:strRef>
          </c:cat>
          <c:val>
            <c:numRef>
              <c:f>Sheet1!$E$6:$E$15</c:f>
              <c:numCache>
                <c:formatCode>0.00</c:formatCode>
                <c:ptCount val="10"/>
                <c:pt idx="0">
                  <c:v>128.39651489257801</c:v>
                </c:pt>
                <c:pt idx="1">
                  <c:v>108.447021484375</c:v>
                </c:pt>
                <c:pt idx="2">
                  <c:v>111.58145904541</c:v>
                </c:pt>
                <c:pt idx="3">
                  <c:v>97.043182373046903</c:v>
                </c:pt>
                <c:pt idx="4">
                  <c:v>100.839233398438</c:v>
                </c:pt>
                <c:pt idx="6">
                  <c:v>104.82550811767599</c:v>
                </c:pt>
                <c:pt idx="7">
                  <c:v>95.873809814453097</c:v>
                </c:pt>
                <c:pt idx="8">
                  <c:v>98.103538513183594</c:v>
                </c:pt>
                <c:pt idx="9">
                  <c:v>72.082138061523395</c:v>
                </c:pt>
              </c:numCache>
            </c:numRef>
          </c:val>
        </c:ser>
        <c:ser>
          <c:idx val="3"/>
          <c:order val="3"/>
          <c:tx>
            <c:strRef>
              <c:f>Sheet1!$F$5</c:f>
              <c:strCache>
                <c:ptCount val="1"/>
                <c:pt idx="0">
                  <c:v>2003</c:v>
                </c:pt>
              </c:strCache>
            </c:strRef>
          </c:tx>
          <c:spPr>
            <a:solidFill>
              <a:schemeClr val="accent4"/>
            </a:solidFill>
            <a:ln>
              <a:noFill/>
            </a:ln>
            <a:effectLst/>
          </c:spPr>
          <c:invertIfNegative val="0"/>
          <c:cat>
            <c:strRef>
              <c:f>Sheet1!$B$6:$B$15</c:f>
              <c:strCache>
                <c:ptCount val="10"/>
                <c:pt idx="0">
                  <c:v>Cambodia</c:v>
                </c:pt>
                <c:pt idx="1">
                  <c:v>China</c:v>
                </c:pt>
                <c:pt idx="2">
                  <c:v>Indonesia</c:v>
                </c:pt>
                <c:pt idx="3">
                  <c:v>India</c:v>
                </c:pt>
                <c:pt idx="4">
                  <c:v>Vietnam</c:v>
                </c:pt>
                <c:pt idx="5">
                  <c:v>Bangladesh</c:v>
                </c:pt>
                <c:pt idx="6">
                  <c:v>Sri Lanka</c:v>
                </c:pt>
                <c:pt idx="7">
                  <c:v>Malaysia</c:v>
                </c:pt>
                <c:pt idx="8">
                  <c:v>Thailand</c:v>
                </c:pt>
                <c:pt idx="9">
                  <c:v>Pakistan</c:v>
                </c:pt>
              </c:strCache>
            </c:strRef>
          </c:cat>
          <c:val>
            <c:numRef>
              <c:f>Sheet1!$F$6:$F$15</c:f>
              <c:numCache>
                <c:formatCode>0.00</c:formatCode>
                <c:ptCount val="10"/>
                <c:pt idx="0">
                  <c:v>131.00146484375</c:v>
                </c:pt>
                <c:pt idx="1">
                  <c:v>111.812469482422</c:v>
                </c:pt>
                <c:pt idx="2">
                  <c:v>111.27536773681599</c:v>
                </c:pt>
                <c:pt idx="3">
                  <c:v>105.396270751953</c:v>
                </c:pt>
                <c:pt idx="4">
                  <c:v>98.339797973632798</c:v>
                </c:pt>
                <c:pt idx="6">
                  <c:v>101.35141754150401</c:v>
                </c:pt>
                <c:pt idx="7">
                  <c:v>97.002609252929702</c:v>
                </c:pt>
                <c:pt idx="9">
                  <c:v>74.416069030761705</c:v>
                </c:pt>
              </c:numCache>
            </c:numRef>
          </c:val>
        </c:ser>
        <c:ser>
          <c:idx val="4"/>
          <c:order val="4"/>
          <c:tx>
            <c:strRef>
              <c:f>Sheet1!$G$5</c:f>
              <c:strCache>
                <c:ptCount val="1"/>
                <c:pt idx="0">
                  <c:v>2004</c:v>
                </c:pt>
              </c:strCache>
            </c:strRef>
          </c:tx>
          <c:spPr>
            <a:solidFill>
              <a:schemeClr val="accent5"/>
            </a:solidFill>
            <a:ln>
              <a:noFill/>
            </a:ln>
            <a:effectLst/>
          </c:spPr>
          <c:invertIfNegative val="0"/>
          <c:cat>
            <c:strRef>
              <c:f>Sheet1!$B$6:$B$15</c:f>
              <c:strCache>
                <c:ptCount val="10"/>
                <c:pt idx="0">
                  <c:v>Cambodia</c:v>
                </c:pt>
                <c:pt idx="1">
                  <c:v>China</c:v>
                </c:pt>
                <c:pt idx="2">
                  <c:v>Indonesia</c:v>
                </c:pt>
                <c:pt idx="3">
                  <c:v>India</c:v>
                </c:pt>
                <c:pt idx="4">
                  <c:v>Vietnam</c:v>
                </c:pt>
                <c:pt idx="5">
                  <c:v>Bangladesh</c:v>
                </c:pt>
                <c:pt idx="6">
                  <c:v>Sri Lanka</c:v>
                </c:pt>
                <c:pt idx="7">
                  <c:v>Malaysia</c:v>
                </c:pt>
                <c:pt idx="8">
                  <c:v>Thailand</c:v>
                </c:pt>
                <c:pt idx="9">
                  <c:v>Pakistan</c:v>
                </c:pt>
              </c:strCache>
            </c:strRef>
          </c:cat>
          <c:val>
            <c:numRef>
              <c:f>Sheet1!$G$6:$G$15</c:f>
              <c:numCache>
                <c:formatCode>General</c:formatCode>
                <c:ptCount val="10"/>
                <c:pt idx="0" formatCode="0.00">
                  <c:v>132.72933959960901</c:v>
                </c:pt>
                <c:pt idx="2" formatCode="0.00">
                  <c:v>110.717826843262</c:v>
                </c:pt>
                <c:pt idx="4" formatCode="0.00">
                  <c:v>97.663490295410199</c:v>
                </c:pt>
                <c:pt idx="6" formatCode="0.00">
                  <c:v>96.087646484375</c:v>
                </c:pt>
                <c:pt idx="7" formatCode="0.00">
                  <c:v>100.075233459473</c:v>
                </c:pt>
                <c:pt idx="8" formatCode="0.00">
                  <c:v>98.887702941894503</c:v>
                </c:pt>
                <c:pt idx="9" formatCode="0.00">
                  <c:v>79.146507263183594</c:v>
                </c:pt>
              </c:numCache>
            </c:numRef>
          </c:val>
        </c:ser>
        <c:ser>
          <c:idx val="5"/>
          <c:order val="5"/>
          <c:tx>
            <c:strRef>
              <c:f>Sheet1!$H$5</c:f>
              <c:strCache>
                <c:ptCount val="1"/>
                <c:pt idx="0">
                  <c:v>2005</c:v>
                </c:pt>
              </c:strCache>
            </c:strRef>
          </c:tx>
          <c:spPr>
            <a:solidFill>
              <a:schemeClr val="accent6"/>
            </a:solidFill>
            <a:ln>
              <a:noFill/>
            </a:ln>
            <a:effectLst/>
          </c:spPr>
          <c:invertIfNegative val="0"/>
          <c:cat>
            <c:strRef>
              <c:f>Sheet1!$B$6:$B$15</c:f>
              <c:strCache>
                <c:ptCount val="10"/>
                <c:pt idx="0">
                  <c:v>Cambodia</c:v>
                </c:pt>
                <c:pt idx="1">
                  <c:v>China</c:v>
                </c:pt>
                <c:pt idx="2">
                  <c:v>Indonesia</c:v>
                </c:pt>
                <c:pt idx="3">
                  <c:v>India</c:v>
                </c:pt>
                <c:pt idx="4">
                  <c:v>Vietnam</c:v>
                </c:pt>
                <c:pt idx="5">
                  <c:v>Bangladesh</c:v>
                </c:pt>
                <c:pt idx="6">
                  <c:v>Sri Lanka</c:v>
                </c:pt>
                <c:pt idx="7">
                  <c:v>Malaysia</c:v>
                </c:pt>
                <c:pt idx="8">
                  <c:v>Thailand</c:v>
                </c:pt>
                <c:pt idx="9">
                  <c:v>Pakistan</c:v>
                </c:pt>
              </c:strCache>
            </c:strRef>
          </c:cat>
          <c:val>
            <c:numRef>
              <c:f>Sheet1!$H$6:$H$15</c:f>
              <c:numCache>
                <c:formatCode>General</c:formatCode>
                <c:ptCount val="10"/>
                <c:pt idx="0" formatCode="0.00">
                  <c:v>133.51806640625</c:v>
                </c:pt>
                <c:pt idx="2" formatCode="0.00">
                  <c:v>109.752723693848</c:v>
                </c:pt>
                <c:pt idx="4" formatCode="0.00">
                  <c:v>97.285110473632798</c:v>
                </c:pt>
                <c:pt idx="5" formatCode="0.00">
                  <c:v>98.542472839355497</c:v>
                </c:pt>
                <c:pt idx="6" formatCode="0.00">
                  <c:v>97.851531982421903</c:v>
                </c:pt>
                <c:pt idx="7" formatCode="0.00">
                  <c:v>101.405647277832</c:v>
                </c:pt>
                <c:pt idx="8" formatCode="0.00">
                  <c:v>98.117973327636705</c:v>
                </c:pt>
                <c:pt idx="9" formatCode="0.00">
                  <c:v>83.670646667480497</c:v>
                </c:pt>
              </c:numCache>
            </c:numRef>
          </c:val>
        </c:ser>
        <c:ser>
          <c:idx val="6"/>
          <c:order val="6"/>
          <c:tx>
            <c:strRef>
              <c:f>Sheet1!$I$5</c:f>
              <c:strCache>
                <c:ptCount val="1"/>
                <c:pt idx="0">
                  <c:v>2006</c:v>
                </c:pt>
              </c:strCache>
            </c:strRef>
          </c:tx>
          <c:spPr>
            <a:solidFill>
              <a:schemeClr val="accent1">
                <a:lumMod val="60000"/>
              </a:schemeClr>
            </a:solidFill>
            <a:ln>
              <a:noFill/>
            </a:ln>
            <a:effectLst/>
          </c:spPr>
          <c:invertIfNegative val="0"/>
          <c:cat>
            <c:strRef>
              <c:f>Sheet1!$B$6:$B$15</c:f>
              <c:strCache>
                <c:ptCount val="10"/>
                <c:pt idx="0">
                  <c:v>Cambodia</c:v>
                </c:pt>
                <c:pt idx="1">
                  <c:v>China</c:v>
                </c:pt>
                <c:pt idx="2">
                  <c:v>Indonesia</c:v>
                </c:pt>
                <c:pt idx="3">
                  <c:v>India</c:v>
                </c:pt>
                <c:pt idx="4">
                  <c:v>Vietnam</c:v>
                </c:pt>
                <c:pt idx="5">
                  <c:v>Bangladesh</c:v>
                </c:pt>
                <c:pt idx="6">
                  <c:v>Sri Lanka</c:v>
                </c:pt>
                <c:pt idx="7">
                  <c:v>Malaysia</c:v>
                </c:pt>
                <c:pt idx="8">
                  <c:v>Thailand</c:v>
                </c:pt>
                <c:pt idx="9">
                  <c:v>Pakistan</c:v>
                </c:pt>
              </c:strCache>
            </c:strRef>
          </c:cat>
          <c:val>
            <c:numRef>
              <c:f>Sheet1!$I$6:$I$15</c:f>
              <c:numCache>
                <c:formatCode>0.00</c:formatCode>
                <c:ptCount val="10"/>
                <c:pt idx="0">
                  <c:v>133.51405334472699</c:v>
                </c:pt>
                <c:pt idx="1">
                  <c:v>118.76611328125</c:v>
                </c:pt>
                <c:pt idx="2">
                  <c:v>108.09194946289099</c:v>
                </c:pt>
                <c:pt idx="4">
                  <c:v>98.547218322753906</c:v>
                </c:pt>
                <c:pt idx="5">
                  <c:v>99.699058532714801</c:v>
                </c:pt>
                <c:pt idx="6">
                  <c:v>97.363250732421903</c:v>
                </c:pt>
                <c:pt idx="8">
                  <c:v>96.607170104980497</c:v>
                </c:pt>
                <c:pt idx="9">
                  <c:v>80.786163330078097</c:v>
                </c:pt>
              </c:numCache>
            </c:numRef>
          </c:val>
        </c:ser>
        <c:ser>
          <c:idx val="7"/>
          <c:order val="7"/>
          <c:tx>
            <c:strRef>
              <c:f>Sheet1!$J$5</c:f>
              <c:strCache>
                <c:ptCount val="1"/>
                <c:pt idx="0">
                  <c:v>2007</c:v>
                </c:pt>
              </c:strCache>
            </c:strRef>
          </c:tx>
          <c:spPr>
            <a:solidFill>
              <a:schemeClr val="accent2">
                <a:lumMod val="60000"/>
              </a:schemeClr>
            </a:solidFill>
            <a:ln>
              <a:noFill/>
            </a:ln>
            <a:effectLst/>
          </c:spPr>
          <c:invertIfNegative val="0"/>
          <c:cat>
            <c:strRef>
              <c:f>Sheet1!$B$6:$B$15</c:f>
              <c:strCache>
                <c:ptCount val="10"/>
                <c:pt idx="0">
                  <c:v>Cambodia</c:v>
                </c:pt>
                <c:pt idx="1">
                  <c:v>China</c:v>
                </c:pt>
                <c:pt idx="2">
                  <c:v>Indonesia</c:v>
                </c:pt>
                <c:pt idx="3">
                  <c:v>India</c:v>
                </c:pt>
                <c:pt idx="4">
                  <c:v>Vietnam</c:v>
                </c:pt>
                <c:pt idx="5">
                  <c:v>Bangladesh</c:v>
                </c:pt>
                <c:pt idx="6">
                  <c:v>Sri Lanka</c:v>
                </c:pt>
                <c:pt idx="7">
                  <c:v>Malaysia</c:v>
                </c:pt>
                <c:pt idx="8">
                  <c:v>Thailand</c:v>
                </c:pt>
                <c:pt idx="9">
                  <c:v>Pakistan</c:v>
                </c:pt>
              </c:strCache>
            </c:strRef>
          </c:cat>
          <c:val>
            <c:numRef>
              <c:f>Sheet1!$J$6:$J$15</c:f>
              <c:numCache>
                <c:formatCode>0.00</c:formatCode>
                <c:ptCount val="10"/>
                <c:pt idx="0">
                  <c:v>134.53280639648401</c:v>
                </c:pt>
                <c:pt idx="1">
                  <c:v>123.463592529297</c:v>
                </c:pt>
                <c:pt idx="2">
                  <c:v>111.133171081543</c:v>
                </c:pt>
                <c:pt idx="3">
                  <c:v>114.30989074707</c:v>
                </c:pt>
                <c:pt idx="4">
                  <c:v>100.85353088378901</c:v>
                </c:pt>
                <c:pt idx="5">
                  <c:v>99.299461364746094</c:v>
                </c:pt>
                <c:pt idx="6">
                  <c:v>97.072120666503906</c:v>
                </c:pt>
                <c:pt idx="8">
                  <c:v>96.984359741210895</c:v>
                </c:pt>
                <c:pt idx="9">
                  <c:v>87.090652465820298</c:v>
                </c:pt>
              </c:numCache>
            </c:numRef>
          </c:val>
        </c:ser>
        <c:ser>
          <c:idx val="8"/>
          <c:order val="8"/>
          <c:tx>
            <c:strRef>
              <c:f>Sheet1!$K$5</c:f>
              <c:strCache>
                <c:ptCount val="1"/>
                <c:pt idx="0">
                  <c:v>2008</c:v>
                </c:pt>
              </c:strCache>
            </c:strRef>
          </c:tx>
          <c:spPr>
            <a:solidFill>
              <a:schemeClr val="accent3">
                <a:lumMod val="60000"/>
              </a:schemeClr>
            </a:solidFill>
            <a:ln>
              <a:noFill/>
            </a:ln>
            <a:effectLst/>
          </c:spPr>
          <c:invertIfNegative val="0"/>
          <c:cat>
            <c:strRef>
              <c:f>Sheet1!$B$6:$B$15</c:f>
              <c:strCache>
                <c:ptCount val="10"/>
                <c:pt idx="0">
                  <c:v>Cambodia</c:v>
                </c:pt>
                <c:pt idx="1">
                  <c:v>China</c:v>
                </c:pt>
                <c:pt idx="2">
                  <c:v>Indonesia</c:v>
                </c:pt>
                <c:pt idx="3">
                  <c:v>India</c:v>
                </c:pt>
                <c:pt idx="4">
                  <c:v>Vietnam</c:v>
                </c:pt>
                <c:pt idx="5">
                  <c:v>Bangladesh</c:v>
                </c:pt>
                <c:pt idx="6">
                  <c:v>Sri Lanka</c:v>
                </c:pt>
                <c:pt idx="7">
                  <c:v>Malaysia</c:v>
                </c:pt>
                <c:pt idx="8">
                  <c:v>Thailand</c:v>
                </c:pt>
                <c:pt idx="9">
                  <c:v>Pakistan</c:v>
                </c:pt>
              </c:strCache>
            </c:strRef>
          </c:cat>
          <c:val>
            <c:numRef>
              <c:f>Sheet1!$K$6:$K$15</c:f>
              <c:numCache>
                <c:formatCode>0.00</c:formatCode>
                <c:ptCount val="10"/>
                <c:pt idx="0">
                  <c:v>131.16665649414099</c:v>
                </c:pt>
                <c:pt idx="1">
                  <c:v>127.68344879150401</c:v>
                </c:pt>
                <c:pt idx="2">
                  <c:v>109.481079101563</c:v>
                </c:pt>
                <c:pt idx="3">
                  <c:v>115.193367004395</c:v>
                </c:pt>
                <c:pt idx="4">
                  <c:v>102.816032409668</c:v>
                </c:pt>
                <c:pt idx="5">
                  <c:v>97.592788696289105</c:v>
                </c:pt>
                <c:pt idx="6">
                  <c:v>96.461769104003906</c:v>
                </c:pt>
                <c:pt idx="8">
                  <c:v>97.410026550292997</c:v>
                </c:pt>
                <c:pt idx="9">
                  <c:v>88.838363647460895</c:v>
                </c:pt>
              </c:numCache>
            </c:numRef>
          </c:val>
        </c:ser>
        <c:ser>
          <c:idx val="9"/>
          <c:order val="9"/>
          <c:tx>
            <c:strRef>
              <c:f>Sheet1!$L$5</c:f>
              <c:strCache>
                <c:ptCount val="1"/>
                <c:pt idx="0">
                  <c:v>2009</c:v>
                </c:pt>
              </c:strCache>
            </c:strRef>
          </c:tx>
          <c:spPr>
            <a:solidFill>
              <a:schemeClr val="accent4">
                <a:lumMod val="60000"/>
              </a:schemeClr>
            </a:solidFill>
            <a:ln>
              <a:noFill/>
            </a:ln>
            <a:effectLst/>
          </c:spPr>
          <c:invertIfNegative val="0"/>
          <c:cat>
            <c:strRef>
              <c:f>Sheet1!$B$6:$B$15</c:f>
              <c:strCache>
                <c:ptCount val="10"/>
                <c:pt idx="0">
                  <c:v>Cambodia</c:v>
                </c:pt>
                <c:pt idx="1">
                  <c:v>China</c:v>
                </c:pt>
                <c:pt idx="2">
                  <c:v>Indonesia</c:v>
                </c:pt>
                <c:pt idx="3">
                  <c:v>India</c:v>
                </c:pt>
                <c:pt idx="4">
                  <c:v>Vietnam</c:v>
                </c:pt>
                <c:pt idx="5">
                  <c:v>Bangladesh</c:v>
                </c:pt>
                <c:pt idx="6">
                  <c:v>Sri Lanka</c:v>
                </c:pt>
                <c:pt idx="7">
                  <c:v>Malaysia</c:v>
                </c:pt>
                <c:pt idx="8">
                  <c:v>Thailand</c:v>
                </c:pt>
                <c:pt idx="9">
                  <c:v>Pakistan</c:v>
                </c:pt>
              </c:strCache>
            </c:strRef>
          </c:cat>
          <c:val>
            <c:numRef>
              <c:f>Sheet1!$L$6:$L$15</c:f>
              <c:numCache>
                <c:formatCode>0.00</c:formatCode>
                <c:ptCount val="10"/>
                <c:pt idx="0">
                  <c:v>130.48457336425801</c:v>
                </c:pt>
                <c:pt idx="1">
                  <c:v>129.45680236816401</c:v>
                </c:pt>
                <c:pt idx="2">
                  <c:v>109.89215087890599</c:v>
                </c:pt>
                <c:pt idx="3">
                  <c:v>113.913200378418</c:v>
                </c:pt>
                <c:pt idx="4">
                  <c:v>102.816513061523</c:v>
                </c:pt>
                <c:pt idx="5">
                  <c:v>101.199897766113</c:v>
                </c:pt>
                <c:pt idx="6">
                  <c:v>94.414627075195298</c:v>
                </c:pt>
                <c:pt idx="8">
                  <c:v>96.673233032226605</c:v>
                </c:pt>
                <c:pt idx="9">
                  <c:v>91.726463317871094</c:v>
                </c:pt>
              </c:numCache>
            </c:numRef>
          </c:val>
        </c:ser>
        <c:ser>
          <c:idx val="10"/>
          <c:order val="10"/>
          <c:tx>
            <c:strRef>
              <c:f>Sheet1!$M$5</c:f>
              <c:strCache>
                <c:ptCount val="1"/>
                <c:pt idx="0">
                  <c:v>2010</c:v>
                </c:pt>
              </c:strCache>
            </c:strRef>
          </c:tx>
          <c:spPr>
            <a:solidFill>
              <a:schemeClr val="accent5">
                <a:lumMod val="60000"/>
              </a:schemeClr>
            </a:solidFill>
            <a:ln>
              <a:noFill/>
            </a:ln>
            <a:effectLst/>
          </c:spPr>
          <c:invertIfNegative val="0"/>
          <c:cat>
            <c:strRef>
              <c:f>Sheet1!$B$6:$B$15</c:f>
              <c:strCache>
                <c:ptCount val="10"/>
                <c:pt idx="0">
                  <c:v>Cambodia</c:v>
                </c:pt>
                <c:pt idx="1">
                  <c:v>China</c:v>
                </c:pt>
                <c:pt idx="2">
                  <c:v>Indonesia</c:v>
                </c:pt>
                <c:pt idx="3">
                  <c:v>India</c:v>
                </c:pt>
                <c:pt idx="4">
                  <c:v>Vietnam</c:v>
                </c:pt>
                <c:pt idx="5">
                  <c:v>Bangladesh</c:v>
                </c:pt>
                <c:pt idx="6">
                  <c:v>Sri Lanka</c:v>
                </c:pt>
                <c:pt idx="7">
                  <c:v>Malaysia</c:v>
                </c:pt>
                <c:pt idx="8">
                  <c:v>Thailand</c:v>
                </c:pt>
                <c:pt idx="9">
                  <c:v>Pakistan</c:v>
                </c:pt>
              </c:strCache>
            </c:strRef>
          </c:cat>
          <c:val>
            <c:numRef>
              <c:f>Sheet1!$M$6:$M$15</c:f>
              <c:numCache>
                <c:formatCode>0.00</c:formatCode>
                <c:ptCount val="10"/>
                <c:pt idx="0">
                  <c:v>129.88815307617199</c:v>
                </c:pt>
                <c:pt idx="1">
                  <c:v>128.85510253906301</c:v>
                </c:pt>
                <c:pt idx="2">
                  <c:v>109.92465209960901</c:v>
                </c:pt>
                <c:pt idx="3">
                  <c:v>113.46710205078099</c:v>
                </c:pt>
                <c:pt idx="4">
                  <c:v>104.913848876953</c:v>
                </c:pt>
                <c:pt idx="5">
                  <c:v>104.46173858642599</c:v>
                </c:pt>
                <c:pt idx="6">
                  <c:v>99.049850463867202</c:v>
                </c:pt>
                <c:pt idx="8">
                  <c:v>94.923637390136705</c:v>
                </c:pt>
                <c:pt idx="9">
                  <c:v>94.809066772460895</c:v>
                </c:pt>
              </c:numCache>
            </c:numRef>
          </c:val>
        </c:ser>
        <c:ser>
          <c:idx val="11"/>
          <c:order val="11"/>
          <c:tx>
            <c:strRef>
              <c:f>Sheet1!$N$5</c:f>
              <c:strCache>
                <c:ptCount val="1"/>
                <c:pt idx="0">
                  <c:v>2011</c:v>
                </c:pt>
              </c:strCache>
            </c:strRef>
          </c:tx>
          <c:spPr>
            <a:solidFill>
              <a:schemeClr val="accent6">
                <a:lumMod val="60000"/>
              </a:schemeClr>
            </a:solidFill>
            <a:ln>
              <a:noFill/>
            </a:ln>
            <a:effectLst/>
          </c:spPr>
          <c:invertIfNegative val="0"/>
          <c:cat>
            <c:strRef>
              <c:f>Sheet1!$B$6:$B$15</c:f>
              <c:strCache>
                <c:ptCount val="10"/>
                <c:pt idx="0">
                  <c:v>Cambodia</c:v>
                </c:pt>
                <c:pt idx="1">
                  <c:v>China</c:v>
                </c:pt>
                <c:pt idx="2">
                  <c:v>Indonesia</c:v>
                </c:pt>
                <c:pt idx="3">
                  <c:v>India</c:v>
                </c:pt>
                <c:pt idx="4">
                  <c:v>Vietnam</c:v>
                </c:pt>
                <c:pt idx="5">
                  <c:v>Bangladesh</c:v>
                </c:pt>
                <c:pt idx="6">
                  <c:v>Sri Lanka</c:v>
                </c:pt>
                <c:pt idx="7">
                  <c:v>Malaysia</c:v>
                </c:pt>
                <c:pt idx="8">
                  <c:v>Thailand</c:v>
                </c:pt>
                <c:pt idx="9">
                  <c:v>Pakistan</c:v>
                </c:pt>
              </c:strCache>
            </c:strRef>
          </c:cat>
          <c:val>
            <c:numRef>
              <c:f>Sheet1!$N$6:$N$15</c:f>
              <c:numCache>
                <c:formatCode>0.00</c:formatCode>
                <c:ptCount val="10"/>
                <c:pt idx="0">
                  <c:v>126.44561767578099</c:v>
                </c:pt>
                <c:pt idx="1">
                  <c:v>127.949676513672</c:v>
                </c:pt>
                <c:pt idx="2">
                  <c:v>109.098220825195</c:v>
                </c:pt>
                <c:pt idx="3">
                  <c:v>112.595321655273</c:v>
                </c:pt>
                <c:pt idx="4">
                  <c:v>104.997909545898</c:v>
                </c:pt>
                <c:pt idx="5">
                  <c:v>114.202362060547</c:v>
                </c:pt>
                <c:pt idx="6">
                  <c:v>98.638870239257798</c:v>
                </c:pt>
                <c:pt idx="8">
                  <c:v>94.866760253906307</c:v>
                </c:pt>
                <c:pt idx="9">
                  <c:v>92.288070678710895</c:v>
                </c:pt>
              </c:numCache>
            </c:numRef>
          </c:val>
        </c:ser>
        <c:ser>
          <c:idx val="12"/>
          <c:order val="12"/>
          <c:tx>
            <c:strRef>
              <c:f>Sheet1!$O$5</c:f>
              <c:strCache>
                <c:ptCount val="1"/>
                <c:pt idx="0">
                  <c:v>2012</c:v>
                </c:pt>
              </c:strCache>
            </c:strRef>
          </c:tx>
          <c:spPr>
            <a:solidFill>
              <a:schemeClr val="accent1">
                <a:lumMod val="80000"/>
                <a:lumOff val="20000"/>
              </a:schemeClr>
            </a:solidFill>
            <a:ln>
              <a:noFill/>
            </a:ln>
            <a:effectLst/>
          </c:spPr>
          <c:invertIfNegative val="0"/>
          <c:cat>
            <c:strRef>
              <c:f>Sheet1!$B$6:$B$15</c:f>
              <c:strCache>
                <c:ptCount val="10"/>
                <c:pt idx="0">
                  <c:v>Cambodia</c:v>
                </c:pt>
                <c:pt idx="1">
                  <c:v>China</c:v>
                </c:pt>
                <c:pt idx="2">
                  <c:v>Indonesia</c:v>
                </c:pt>
                <c:pt idx="3">
                  <c:v>India</c:v>
                </c:pt>
                <c:pt idx="4">
                  <c:v>Vietnam</c:v>
                </c:pt>
                <c:pt idx="5">
                  <c:v>Bangladesh</c:v>
                </c:pt>
                <c:pt idx="6">
                  <c:v>Sri Lanka</c:v>
                </c:pt>
                <c:pt idx="7">
                  <c:v>Malaysia</c:v>
                </c:pt>
                <c:pt idx="8">
                  <c:v>Thailand</c:v>
                </c:pt>
                <c:pt idx="9">
                  <c:v>Pakistan</c:v>
                </c:pt>
              </c:strCache>
            </c:strRef>
          </c:cat>
          <c:val>
            <c:numRef>
              <c:f>Sheet1!$O$6:$O$15</c:f>
              <c:numCache>
                <c:formatCode>0.00</c:formatCode>
                <c:ptCount val="10"/>
                <c:pt idx="0">
                  <c:v>124.175407409668</c:v>
                </c:pt>
                <c:pt idx="1">
                  <c:v>127.85205078125</c:v>
                </c:pt>
                <c:pt idx="2">
                  <c:v>108.526252746582</c:v>
                </c:pt>
                <c:pt idx="3">
                  <c:v>114.05991363525401</c:v>
                </c:pt>
                <c:pt idx="4">
                  <c:v>104.68434143066401</c:v>
                </c:pt>
                <c:pt idx="6">
                  <c:v>98.440193176269503</c:v>
                </c:pt>
                <c:pt idx="8">
                  <c:v>95.388000488281307</c:v>
                </c:pt>
                <c:pt idx="9">
                  <c:v>92.902702331542997</c:v>
                </c:pt>
              </c:numCache>
            </c:numRef>
          </c:val>
        </c:ser>
        <c:ser>
          <c:idx val="13"/>
          <c:order val="13"/>
          <c:tx>
            <c:strRef>
              <c:f>Sheet1!$P$5</c:f>
              <c:strCache>
                <c:ptCount val="1"/>
                <c:pt idx="0">
                  <c:v>2013</c:v>
                </c:pt>
              </c:strCache>
            </c:strRef>
          </c:tx>
          <c:spPr>
            <a:solidFill>
              <a:schemeClr val="accent2">
                <a:lumMod val="80000"/>
                <a:lumOff val="20000"/>
              </a:schemeClr>
            </a:solidFill>
            <a:ln>
              <a:noFill/>
            </a:ln>
            <a:effectLst/>
          </c:spPr>
          <c:invertIfNegative val="0"/>
          <c:cat>
            <c:strRef>
              <c:f>Sheet1!$B$6:$B$15</c:f>
              <c:strCache>
                <c:ptCount val="10"/>
                <c:pt idx="0">
                  <c:v>Cambodia</c:v>
                </c:pt>
                <c:pt idx="1">
                  <c:v>China</c:v>
                </c:pt>
                <c:pt idx="2">
                  <c:v>Indonesia</c:v>
                </c:pt>
                <c:pt idx="3">
                  <c:v>India</c:v>
                </c:pt>
                <c:pt idx="4">
                  <c:v>Vietnam</c:v>
                </c:pt>
                <c:pt idx="5">
                  <c:v>Bangladesh</c:v>
                </c:pt>
                <c:pt idx="6">
                  <c:v>Sri Lanka</c:v>
                </c:pt>
                <c:pt idx="7">
                  <c:v>Malaysia</c:v>
                </c:pt>
                <c:pt idx="8">
                  <c:v>Thailand</c:v>
                </c:pt>
                <c:pt idx="9">
                  <c:v>Pakistan</c:v>
                </c:pt>
              </c:strCache>
            </c:strRef>
          </c:cat>
          <c:val>
            <c:numRef>
              <c:f>Sheet1!$P$6:$P$15</c:f>
              <c:numCache>
                <c:formatCode>0.00</c:formatCode>
                <c:ptCount val="10"/>
                <c:pt idx="0">
                  <c:v>124.50511932373</c:v>
                </c:pt>
                <c:pt idx="1">
                  <c:v>126.41626739502</c:v>
                </c:pt>
                <c:pt idx="4">
                  <c:v>104.91879272460901</c:v>
                </c:pt>
                <c:pt idx="6">
                  <c:v>98.302848815917997</c:v>
                </c:pt>
                <c:pt idx="8">
                  <c:v>95.829627990722699</c:v>
                </c:pt>
                <c:pt idx="9">
                  <c:v>92.123947143554702</c:v>
                </c:pt>
              </c:numCache>
            </c:numRef>
          </c:val>
        </c:ser>
        <c:dLbls>
          <c:showLegendKey val="0"/>
          <c:showVal val="0"/>
          <c:showCatName val="0"/>
          <c:showSerName val="0"/>
          <c:showPercent val="0"/>
          <c:showBubbleSize val="0"/>
        </c:dLbls>
        <c:gapWidth val="219"/>
        <c:overlap val="-27"/>
        <c:axId val="1185262848"/>
        <c:axId val="1185265024"/>
      </c:barChart>
      <c:catAx>
        <c:axId val="1185262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5265024"/>
        <c:crosses val="autoZero"/>
        <c:auto val="1"/>
        <c:lblAlgn val="ctr"/>
        <c:lblOffset val="100"/>
        <c:noMultiLvlLbl val="0"/>
      </c:catAx>
      <c:valAx>
        <c:axId val="11852650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Gross Enrollment Primary School in Percentage Points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in"/>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52628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Sheet1!$C$5</c:f>
              <c:strCache>
                <c:ptCount val="1"/>
                <c:pt idx="0">
                  <c:v>2000</c:v>
                </c:pt>
              </c:strCache>
            </c:strRef>
          </c:tx>
          <c:spPr>
            <a:solidFill>
              <a:schemeClr val="accent1"/>
            </a:solidFill>
            <a:ln>
              <a:noFill/>
            </a:ln>
            <a:effectLst/>
          </c:spPr>
          <c:invertIfNegative val="0"/>
          <c:cat>
            <c:strRef>
              <c:f>Sheet1!$B$6:$B$15</c:f>
              <c:strCache>
                <c:ptCount val="10"/>
                <c:pt idx="0">
                  <c:v>Sri Lanka</c:v>
                </c:pt>
                <c:pt idx="1">
                  <c:v>China</c:v>
                </c:pt>
                <c:pt idx="2">
                  <c:v>Thailand</c:v>
                </c:pt>
                <c:pt idx="3">
                  <c:v>Indonesia</c:v>
                </c:pt>
                <c:pt idx="4">
                  <c:v>India</c:v>
                </c:pt>
                <c:pt idx="5">
                  <c:v>Malaysia</c:v>
                </c:pt>
                <c:pt idx="6">
                  <c:v>Bangladesh</c:v>
                </c:pt>
                <c:pt idx="7">
                  <c:v>Pakistan</c:v>
                </c:pt>
                <c:pt idx="8">
                  <c:v>Cambodia</c:v>
                </c:pt>
                <c:pt idx="9">
                  <c:v>Vietnam</c:v>
                </c:pt>
              </c:strCache>
            </c:strRef>
          </c:cat>
          <c:val>
            <c:numRef>
              <c:f>Sheet1!$C$6:$C$15</c:f>
              <c:numCache>
                <c:formatCode>0.00</c:formatCode>
                <c:ptCount val="10"/>
                <c:pt idx="1">
                  <c:v>58.0278511047363</c:v>
                </c:pt>
                <c:pt idx="3">
                  <c:v>55.818599700927699</c:v>
                </c:pt>
                <c:pt idx="4">
                  <c:v>46.093441009521499</c:v>
                </c:pt>
                <c:pt idx="5">
                  <c:v>66.159248352050795</c:v>
                </c:pt>
                <c:pt idx="6">
                  <c:v>47.796100616455099</c:v>
                </c:pt>
                <c:pt idx="8">
                  <c:v>16.998069763183601</c:v>
                </c:pt>
              </c:numCache>
            </c:numRef>
          </c:val>
        </c:ser>
        <c:ser>
          <c:idx val="1"/>
          <c:order val="1"/>
          <c:tx>
            <c:strRef>
              <c:f>Sheet1!$D$5</c:f>
              <c:strCache>
                <c:ptCount val="1"/>
                <c:pt idx="0">
                  <c:v>2001</c:v>
                </c:pt>
              </c:strCache>
            </c:strRef>
          </c:tx>
          <c:spPr>
            <a:solidFill>
              <a:schemeClr val="accent2"/>
            </a:solidFill>
            <a:ln>
              <a:noFill/>
            </a:ln>
            <a:effectLst/>
          </c:spPr>
          <c:invertIfNegative val="0"/>
          <c:cat>
            <c:strRef>
              <c:f>Sheet1!$B$6:$B$15</c:f>
              <c:strCache>
                <c:ptCount val="10"/>
                <c:pt idx="0">
                  <c:v>Sri Lanka</c:v>
                </c:pt>
                <c:pt idx="1">
                  <c:v>China</c:v>
                </c:pt>
                <c:pt idx="2">
                  <c:v>Thailand</c:v>
                </c:pt>
                <c:pt idx="3">
                  <c:v>Indonesia</c:v>
                </c:pt>
                <c:pt idx="4">
                  <c:v>India</c:v>
                </c:pt>
                <c:pt idx="5">
                  <c:v>Malaysia</c:v>
                </c:pt>
                <c:pt idx="6">
                  <c:v>Bangladesh</c:v>
                </c:pt>
                <c:pt idx="7">
                  <c:v>Pakistan</c:v>
                </c:pt>
                <c:pt idx="8">
                  <c:v>Cambodia</c:v>
                </c:pt>
                <c:pt idx="9">
                  <c:v>Vietnam</c:v>
                </c:pt>
              </c:strCache>
            </c:strRef>
          </c:cat>
          <c:val>
            <c:numRef>
              <c:f>Sheet1!$D$6:$D$15</c:f>
              <c:numCache>
                <c:formatCode>0.00</c:formatCode>
                <c:ptCount val="10"/>
                <c:pt idx="1">
                  <c:v>58.140338897705099</c:v>
                </c:pt>
                <c:pt idx="2">
                  <c:v>62.661769866943402</c:v>
                </c:pt>
                <c:pt idx="3">
                  <c:v>56.263309478759801</c:v>
                </c:pt>
                <c:pt idx="4">
                  <c:v>46.327629089355497</c:v>
                </c:pt>
                <c:pt idx="5">
                  <c:v>65.865913391113295</c:v>
                </c:pt>
                <c:pt idx="6">
                  <c:v>49.013301849365199</c:v>
                </c:pt>
                <c:pt idx="8">
                  <c:v>18.697460174560501</c:v>
                </c:pt>
              </c:numCache>
            </c:numRef>
          </c:val>
        </c:ser>
        <c:ser>
          <c:idx val="2"/>
          <c:order val="2"/>
          <c:tx>
            <c:strRef>
              <c:f>Sheet1!$E$5</c:f>
              <c:strCache>
                <c:ptCount val="1"/>
                <c:pt idx="0">
                  <c:v>2002</c:v>
                </c:pt>
              </c:strCache>
            </c:strRef>
          </c:tx>
          <c:spPr>
            <a:solidFill>
              <a:schemeClr val="accent3"/>
            </a:solidFill>
            <a:ln>
              <a:noFill/>
            </a:ln>
            <a:effectLst/>
          </c:spPr>
          <c:invertIfNegative val="0"/>
          <c:cat>
            <c:strRef>
              <c:f>Sheet1!$B$6:$B$15</c:f>
              <c:strCache>
                <c:ptCount val="10"/>
                <c:pt idx="0">
                  <c:v>Sri Lanka</c:v>
                </c:pt>
                <c:pt idx="1">
                  <c:v>China</c:v>
                </c:pt>
                <c:pt idx="2">
                  <c:v>Thailand</c:v>
                </c:pt>
                <c:pt idx="3">
                  <c:v>Indonesia</c:v>
                </c:pt>
                <c:pt idx="4">
                  <c:v>India</c:v>
                </c:pt>
                <c:pt idx="5">
                  <c:v>Malaysia</c:v>
                </c:pt>
                <c:pt idx="6">
                  <c:v>Bangladesh</c:v>
                </c:pt>
                <c:pt idx="7">
                  <c:v>Pakistan</c:v>
                </c:pt>
                <c:pt idx="8">
                  <c:v>Cambodia</c:v>
                </c:pt>
                <c:pt idx="9">
                  <c:v>Vietnam</c:v>
                </c:pt>
              </c:strCache>
            </c:strRef>
          </c:cat>
          <c:val>
            <c:numRef>
              <c:f>Sheet1!$E$6:$E$15</c:f>
              <c:numCache>
                <c:formatCode>0.00</c:formatCode>
                <c:ptCount val="10"/>
                <c:pt idx="1">
                  <c:v>58.424800872802699</c:v>
                </c:pt>
                <c:pt idx="2">
                  <c:v>64.388130187988295</c:v>
                </c:pt>
                <c:pt idx="3">
                  <c:v>58.132911682128899</c:v>
                </c:pt>
                <c:pt idx="4">
                  <c:v>48.208740234375</c:v>
                </c:pt>
                <c:pt idx="5">
                  <c:v>66.098327636718807</c:v>
                </c:pt>
                <c:pt idx="6">
                  <c:v>50.1142387390137</c:v>
                </c:pt>
                <c:pt idx="8">
                  <c:v>22.693689346313501</c:v>
                </c:pt>
              </c:numCache>
            </c:numRef>
          </c:val>
        </c:ser>
        <c:ser>
          <c:idx val="3"/>
          <c:order val="3"/>
          <c:tx>
            <c:strRef>
              <c:f>Sheet1!$F$5</c:f>
              <c:strCache>
                <c:ptCount val="1"/>
                <c:pt idx="0">
                  <c:v>2003</c:v>
                </c:pt>
              </c:strCache>
            </c:strRef>
          </c:tx>
          <c:spPr>
            <a:solidFill>
              <a:schemeClr val="accent4"/>
            </a:solidFill>
            <a:ln>
              <a:noFill/>
            </a:ln>
            <a:effectLst/>
          </c:spPr>
          <c:invertIfNegative val="0"/>
          <c:cat>
            <c:strRef>
              <c:f>Sheet1!$B$6:$B$15</c:f>
              <c:strCache>
                <c:ptCount val="10"/>
                <c:pt idx="0">
                  <c:v>Sri Lanka</c:v>
                </c:pt>
                <c:pt idx="1">
                  <c:v>China</c:v>
                </c:pt>
                <c:pt idx="2">
                  <c:v>Thailand</c:v>
                </c:pt>
                <c:pt idx="3">
                  <c:v>Indonesia</c:v>
                </c:pt>
                <c:pt idx="4">
                  <c:v>India</c:v>
                </c:pt>
                <c:pt idx="5">
                  <c:v>Malaysia</c:v>
                </c:pt>
                <c:pt idx="6">
                  <c:v>Bangladesh</c:v>
                </c:pt>
                <c:pt idx="7">
                  <c:v>Pakistan</c:v>
                </c:pt>
                <c:pt idx="8">
                  <c:v>Cambodia</c:v>
                </c:pt>
                <c:pt idx="9">
                  <c:v>Vietnam</c:v>
                </c:pt>
              </c:strCache>
            </c:strRef>
          </c:cat>
          <c:val>
            <c:numRef>
              <c:f>Sheet1!$F$6:$F$15</c:f>
              <c:numCache>
                <c:formatCode>0.00</c:formatCode>
                <c:ptCount val="10"/>
                <c:pt idx="1">
                  <c:v>60.183498382568402</c:v>
                </c:pt>
                <c:pt idx="3">
                  <c:v>61.393081665039098</c:v>
                </c:pt>
                <c:pt idx="4">
                  <c:v>50.746051788330099</c:v>
                </c:pt>
                <c:pt idx="5">
                  <c:v>71.166763305664105</c:v>
                </c:pt>
                <c:pt idx="6">
                  <c:v>49.845428466796903</c:v>
                </c:pt>
                <c:pt idx="7">
                  <c:v>21.778829574585</c:v>
                </c:pt>
                <c:pt idx="8">
                  <c:v>27.2947902679443</c:v>
                </c:pt>
              </c:numCache>
            </c:numRef>
          </c:val>
        </c:ser>
        <c:ser>
          <c:idx val="4"/>
          <c:order val="4"/>
          <c:tx>
            <c:strRef>
              <c:f>Sheet1!$G$5</c:f>
              <c:strCache>
                <c:ptCount val="1"/>
                <c:pt idx="0">
                  <c:v>2004</c:v>
                </c:pt>
              </c:strCache>
            </c:strRef>
          </c:tx>
          <c:spPr>
            <a:solidFill>
              <a:schemeClr val="accent5"/>
            </a:solidFill>
            <a:ln>
              <a:noFill/>
            </a:ln>
            <a:effectLst/>
          </c:spPr>
          <c:invertIfNegative val="0"/>
          <c:cat>
            <c:strRef>
              <c:f>Sheet1!$B$6:$B$15</c:f>
              <c:strCache>
                <c:ptCount val="10"/>
                <c:pt idx="0">
                  <c:v>Sri Lanka</c:v>
                </c:pt>
                <c:pt idx="1">
                  <c:v>China</c:v>
                </c:pt>
                <c:pt idx="2">
                  <c:v>Thailand</c:v>
                </c:pt>
                <c:pt idx="3">
                  <c:v>Indonesia</c:v>
                </c:pt>
                <c:pt idx="4">
                  <c:v>India</c:v>
                </c:pt>
                <c:pt idx="5">
                  <c:v>Malaysia</c:v>
                </c:pt>
                <c:pt idx="6">
                  <c:v>Bangladesh</c:v>
                </c:pt>
                <c:pt idx="7">
                  <c:v>Pakistan</c:v>
                </c:pt>
                <c:pt idx="8">
                  <c:v>Cambodia</c:v>
                </c:pt>
                <c:pt idx="9">
                  <c:v>Vietnam</c:v>
                </c:pt>
              </c:strCache>
            </c:strRef>
          </c:cat>
          <c:val>
            <c:numRef>
              <c:f>Sheet1!$G$6:$G$15</c:f>
              <c:numCache>
                <c:formatCode>General</c:formatCode>
                <c:ptCount val="10"/>
                <c:pt idx="2" formatCode="0.00">
                  <c:v>66.708671569824205</c:v>
                </c:pt>
                <c:pt idx="3" formatCode="0.00">
                  <c:v>63.349098205566399</c:v>
                </c:pt>
                <c:pt idx="4" formatCode="0.00">
                  <c:v>52.4934692382813</c:v>
                </c:pt>
                <c:pt idx="5" formatCode="0.00">
                  <c:v>72.034507751464801</c:v>
                </c:pt>
                <c:pt idx="6" formatCode="0.00">
                  <c:v>46.382308959960902</c:v>
                </c:pt>
                <c:pt idx="7" formatCode="0.00">
                  <c:v>24.098140716552699</c:v>
                </c:pt>
                <c:pt idx="8" formatCode="0.00">
                  <c:v>31.144920349121101</c:v>
                </c:pt>
              </c:numCache>
            </c:numRef>
          </c:val>
        </c:ser>
        <c:ser>
          <c:idx val="5"/>
          <c:order val="5"/>
          <c:tx>
            <c:strRef>
              <c:f>Sheet1!$H$5</c:f>
              <c:strCache>
                <c:ptCount val="1"/>
                <c:pt idx="0">
                  <c:v>2005</c:v>
                </c:pt>
              </c:strCache>
            </c:strRef>
          </c:tx>
          <c:spPr>
            <a:solidFill>
              <a:schemeClr val="accent6"/>
            </a:solidFill>
            <a:ln>
              <a:noFill/>
            </a:ln>
            <a:effectLst/>
          </c:spPr>
          <c:invertIfNegative val="0"/>
          <c:cat>
            <c:strRef>
              <c:f>Sheet1!$B$6:$B$15</c:f>
              <c:strCache>
                <c:ptCount val="10"/>
                <c:pt idx="0">
                  <c:v>Sri Lanka</c:v>
                </c:pt>
                <c:pt idx="1">
                  <c:v>China</c:v>
                </c:pt>
                <c:pt idx="2">
                  <c:v>Thailand</c:v>
                </c:pt>
                <c:pt idx="3">
                  <c:v>Indonesia</c:v>
                </c:pt>
                <c:pt idx="4">
                  <c:v>India</c:v>
                </c:pt>
                <c:pt idx="5">
                  <c:v>Malaysia</c:v>
                </c:pt>
                <c:pt idx="6">
                  <c:v>Bangladesh</c:v>
                </c:pt>
                <c:pt idx="7">
                  <c:v>Pakistan</c:v>
                </c:pt>
                <c:pt idx="8">
                  <c:v>Cambodia</c:v>
                </c:pt>
                <c:pt idx="9">
                  <c:v>Vietnam</c:v>
                </c:pt>
              </c:strCache>
            </c:strRef>
          </c:cat>
          <c:val>
            <c:numRef>
              <c:f>Sheet1!$H$6:$H$15</c:f>
              <c:numCache>
                <c:formatCode>General</c:formatCode>
                <c:ptCount val="10"/>
                <c:pt idx="2" formatCode="0.00">
                  <c:v>71.368927001953097</c:v>
                </c:pt>
                <c:pt idx="3" formatCode="0.00">
                  <c:v>61.739830017089801</c:v>
                </c:pt>
                <c:pt idx="4" formatCode="0.00">
                  <c:v>55.137779235839801</c:v>
                </c:pt>
                <c:pt idx="5" formatCode="0.00">
                  <c:v>68.717033386230497</c:v>
                </c:pt>
                <c:pt idx="6" formatCode="0.00">
                  <c:v>45.023609161377003</c:v>
                </c:pt>
                <c:pt idx="7" formatCode="0.00">
                  <c:v>25.280839920043899</c:v>
                </c:pt>
              </c:numCache>
            </c:numRef>
          </c:val>
        </c:ser>
        <c:ser>
          <c:idx val="6"/>
          <c:order val="6"/>
          <c:tx>
            <c:strRef>
              <c:f>Sheet1!$I$5</c:f>
              <c:strCache>
                <c:ptCount val="1"/>
                <c:pt idx="0">
                  <c:v>2006</c:v>
                </c:pt>
              </c:strCache>
            </c:strRef>
          </c:tx>
          <c:spPr>
            <a:solidFill>
              <a:schemeClr val="accent1">
                <a:lumMod val="60000"/>
              </a:schemeClr>
            </a:solidFill>
            <a:ln>
              <a:noFill/>
            </a:ln>
            <a:effectLst/>
          </c:spPr>
          <c:invertIfNegative val="0"/>
          <c:cat>
            <c:strRef>
              <c:f>Sheet1!$B$6:$B$15</c:f>
              <c:strCache>
                <c:ptCount val="10"/>
                <c:pt idx="0">
                  <c:v>Sri Lanka</c:v>
                </c:pt>
                <c:pt idx="1">
                  <c:v>China</c:v>
                </c:pt>
                <c:pt idx="2">
                  <c:v>Thailand</c:v>
                </c:pt>
                <c:pt idx="3">
                  <c:v>Indonesia</c:v>
                </c:pt>
                <c:pt idx="4">
                  <c:v>India</c:v>
                </c:pt>
                <c:pt idx="5">
                  <c:v>Malaysia</c:v>
                </c:pt>
                <c:pt idx="6">
                  <c:v>Bangladesh</c:v>
                </c:pt>
                <c:pt idx="7">
                  <c:v>Pakistan</c:v>
                </c:pt>
                <c:pt idx="8">
                  <c:v>Cambodia</c:v>
                </c:pt>
                <c:pt idx="9">
                  <c:v>Vietnam</c:v>
                </c:pt>
              </c:strCache>
            </c:strRef>
          </c:cat>
          <c:val>
            <c:numRef>
              <c:f>Sheet1!$I$6:$I$15</c:f>
              <c:numCache>
                <c:formatCode>0.00</c:formatCode>
                <c:ptCount val="10"/>
                <c:pt idx="1">
                  <c:v>67.038269042968807</c:v>
                </c:pt>
                <c:pt idx="2">
                  <c:v>71.579582214355497</c:v>
                </c:pt>
                <c:pt idx="3">
                  <c:v>64.3773193359375</c:v>
                </c:pt>
                <c:pt idx="4">
                  <c:v>56.100669860839801</c:v>
                </c:pt>
                <c:pt idx="5">
                  <c:v>67.9661865234375</c:v>
                </c:pt>
                <c:pt idx="6">
                  <c:v>45.588268280029297</c:v>
                </c:pt>
                <c:pt idx="7">
                  <c:v>30.7534503936768</c:v>
                </c:pt>
                <c:pt idx="8">
                  <c:v>39.391559600830099</c:v>
                </c:pt>
              </c:numCache>
            </c:numRef>
          </c:val>
        </c:ser>
        <c:ser>
          <c:idx val="7"/>
          <c:order val="7"/>
          <c:tx>
            <c:strRef>
              <c:f>Sheet1!$J$5</c:f>
              <c:strCache>
                <c:ptCount val="1"/>
                <c:pt idx="0">
                  <c:v>2007</c:v>
                </c:pt>
              </c:strCache>
            </c:strRef>
          </c:tx>
          <c:spPr>
            <a:solidFill>
              <a:schemeClr val="accent2">
                <a:lumMod val="60000"/>
              </a:schemeClr>
            </a:solidFill>
            <a:ln>
              <a:noFill/>
            </a:ln>
            <a:effectLst/>
          </c:spPr>
          <c:invertIfNegative val="0"/>
          <c:cat>
            <c:strRef>
              <c:f>Sheet1!$B$6:$B$15</c:f>
              <c:strCache>
                <c:ptCount val="10"/>
                <c:pt idx="0">
                  <c:v>Sri Lanka</c:v>
                </c:pt>
                <c:pt idx="1">
                  <c:v>China</c:v>
                </c:pt>
                <c:pt idx="2">
                  <c:v>Thailand</c:v>
                </c:pt>
                <c:pt idx="3">
                  <c:v>Indonesia</c:v>
                </c:pt>
                <c:pt idx="4">
                  <c:v>India</c:v>
                </c:pt>
                <c:pt idx="5">
                  <c:v>Malaysia</c:v>
                </c:pt>
                <c:pt idx="6">
                  <c:v>Bangladesh</c:v>
                </c:pt>
                <c:pt idx="7">
                  <c:v>Pakistan</c:v>
                </c:pt>
                <c:pt idx="8">
                  <c:v>Cambodia</c:v>
                </c:pt>
                <c:pt idx="9">
                  <c:v>Vietnam</c:v>
                </c:pt>
              </c:strCache>
            </c:strRef>
          </c:cat>
          <c:val>
            <c:numRef>
              <c:f>Sheet1!$J$6:$J$15</c:f>
              <c:numCache>
                <c:formatCode>0.00</c:formatCode>
                <c:ptCount val="10"/>
                <c:pt idx="1">
                  <c:v>71.255546569824205</c:v>
                </c:pt>
                <c:pt idx="2">
                  <c:v>77.261558532714801</c:v>
                </c:pt>
                <c:pt idx="3">
                  <c:v>72.358009338378906</c:v>
                </c:pt>
                <c:pt idx="4">
                  <c:v>58.655139923095703</c:v>
                </c:pt>
                <c:pt idx="5">
                  <c:v>66.167198181152301</c:v>
                </c:pt>
                <c:pt idx="6">
                  <c:v>46.3713989257813</c:v>
                </c:pt>
                <c:pt idx="7">
                  <c:v>33.059951782226598</c:v>
                </c:pt>
                <c:pt idx="8">
                  <c:v>42.370731353759801</c:v>
                </c:pt>
              </c:numCache>
            </c:numRef>
          </c:val>
        </c:ser>
        <c:ser>
          <c:idx val="8"/>
          <c:order val="8"/>
          <c:tx>
            <c:strRef>
              <c:f>Sheet1!$K$5</c:f>
              <c:strCache>
                <c:ptCount val="1"/>
                <c:pt idx="0">
                  <c:v>2008</c:v>
                </c:pt>
              </c:strCache>
            </c:strRef>
          </c:tx>
          <c:spPr>
            <a:solidFill>
              <a:schemeClr val="accent3">
                <a:lumMod val="60000"/>
              </a:schemeClr>
            </a:solidFill>
            <a:ln>
              <a:solidFill>
                <a:schemeClr val="tx1"/>
              </a:solidFill>
              <a:prstDash val="dash"/>
            </a:ln>
            <a:effectLst/>
          </c:spPr>
          <c:invertIfNegative val="0"/>
          <c:cat>
            <c:strRef>
              <c:f>Sheet1!$B$6:$B$15</c:f>
              <c:strCache>
                <c:ptCount val="10"/>
                <c:pt idx="0">
                  <c:v>Sri Lanka</c:v>
                </c:pt>
                <c:pt idx="1">
                  <c:v>China</c:v>
                </c:pt>
                <c:pt idx="2">
                  <c:v>Thailand</c:v>
                </c:pt>
                <c:pt idx="3">
                  <c:v>Indonesia</c:v>
                </c:pt>
                <c:pt idx="4">
                  <c:v>India</c:v>
                </c:pt>
                <c:pt idx="5">
                  <c:v>Malaysia</c:v>
                </c:pt>
                <c:pt idx="6">
                  <c:v>Bangladesh</c:v>
                </c:pt>
                <c:pt idx="7">
                  <c:v>Pakistan</c:v>
                </c:pt>
                <c:pt idx="8">
                  <c:v>Cambodia</c:v>
                </c:pt>
                <c:pt idx="9">
                  <c:v>Vietnam</c:v>
                </c:pt>
              </c:strCache>
            </c:strRef>
          </c:cat>
          <c:val>
            <c:numRef>
              <c:f>Sheet1!$K$6:$K$15</c:f>
              <c:numCache>
                <c:formatCode>0.00</c:formatCode>
                <c:ptCount val="10"/>
                <c:pt idx="1">
                  <c:v>75.378807067871094</c:v>
                </c:pt>
                <c:pt idx="2">
                  <c:v>78.040977478027301</c:v>
                </c:pt>
                <c:pt idx="3">
                  <c:v>71.411399841308594</c:v>
                </c:pt>
                <c:pt idx="4">
                  <c:v>61.930961608886697</c:v>
                </c:pt>
                <c:pt idx="5">
                  <c:v>66.050857543945298</c:v>
                </c:pt>
                <c:pt idx="6">
                  <c:v>44.460018157958999</c:v>
                </c:pt>
                <c:pt idx="7">
                  <c:v>33.4644584655762</c:v>
                </c:pt>
                <c:pt idx="8">
                  <c:v>45.006710052490199</c:v>
                </c:pt>
              </c:numCache>
            </c:numRef>
          </c:val>
        </c:ser>
        <c:ser>
          <c:idx val="9"/>
          <c:order val="9"/>
          <c:tx>
            <c:strRef>
              <c:f>Sheet1!$L$5</c:f>
              <c:strCache>
                <c:ptCount val="1"/>
                <c:pt idx="0">
                  <c:v>2009</c:v>
                </c:pt>
              </c:strCache>
            </c:strRef>
          </c:tx>
          <c:spPr>
            <a:solidFill>
              <a:schemeClr val="accent4">
                <a:lumMod val="60000"/>
              </a:schemeClr>
            </a:solidFill>
            <a:ln>
              <a:noFill/>
            </a:ln>
            <a:effectLst/>
          </c:spPr>
          <c:invertIfNegative val="0"/>
          <c:cat>
            <c:strRef>
              <c:f>Sheet1!$B$6:$B$15</c:f>
              <c:strCache>
                <c:ptCount val="10"/>
                <c:pt idx="0">
                  <c:v>Sri Lanka</c:v>
                </c:pt>
                <c:pt idx="1">
                  <c:v>China</c:v>
                </c:pt>
                <c:pt idx="2">
                  <c:v>Thailand</c:v>
                </c:pt>
                <c:pt idx="3">
                  <c:v>Indonesia</c:v>
                </c:pt>
                <c:pt idx="4">
                  <c:v>India</c:v>
                </c:pt>
                <c:pt idx="5">
                  <c:v>Malaysia</c:v>
                </c:pt>
                <c:pt idx="6">
                  <c:v>Bangladesh</c:v>
                </c:pt>
                <c:pt idx="7">
                  <c:v>Pakistan</c:v>
                </c:pt>
                <c:pt idx="8">
                  <c:v>Cambodia</c:v>
                </c:pt>
                <c:pt idx="9">
                  <c:v>Vietnam</c:v>
                </c:pt>
              </c:strCache>
            </c:strRef>
          </c:cat>
          <c:val>
            <c:numRef>
              <c:f>Sheet1!$L$6:$L$15</c:f>
              <c:numCache>
                <c:formatCode>0.00</c:formatCode>
                <c:ptCount val="10"/>
                <c:pt idx="1">
                  <c:v>79.176422119140597</c:v>
                </c:pt>
                <c:pt idx="2">
                  <c:v>80.669097900390597</c:v>
                </c:pt>
                <c:pt idx="3">
                  <c:v>76.543319702148395</c:v>
                </c:pt>
                <c:pt idx="4">
                  <c:v>61.298778533935497</c:v>
                </c:pt>
                <c:pt idx="5">
                  <c:v>65.505859375</c:v>
                </c:pt>
                <c:pt idx="6">
                  <c:v>48.173740386962898</c:v>
                </c:pt>
                <c:pt idx="7">
                  <c:v>33.523868560791001</c:v>
                </c:pt>
              </c:numCache>
            </c:numRef>
          </c:val>
        </c:ser>
        <c:ser>
          <c:idx val="10"/>
          <c:order val="10"/>
          <c:tx>
            <c:strRef>
              <c:f>Sheet1!$M$5</c:f>
              <c:strCache>
                <c:ptCount val="1"/>
                <c:pt idx="0">
                  <c:v>2010</c:v>
                </c:pt>
              </c:strCache>
            </c:strRef>
          </c:tx>
          <c:spPr>
            <a:solidFill>
              <a:schemeClr val="accent5">
                <a:lumMod val="60000"/>
              </a:schemeClr>
            </a:solidFill>
            <a:ln>
              <a:noFill/>
            </a:ln>
            <a:effectLst/>
          </c:spPr>
          <c:invertIfNegative val="0"/>
          <c:cat>
            <c:strRef>
              <c:f>Sheet1!$B$6:$B$15</c:f>
              <c:strCache>
                <c:ptCount val="10"/>
                <c:pt idx="0">
                  <c:v>Sri Lanka</c:v>
                </c:pt>
                <c:pt idx="1">
                  <c:v>China</c:v>
                </c:pt>
                <c:pt idx="2">
                  <c:v>Thailand</c:v>
                </c:pt>
                <c:pt idx="3">
                  <c:v>Indonesia</c:v>
                </c:pt>
                <c:pt idx="4">
                  <c:v>India</c:v>
                </c:pt>
                <c:pt idx="5">
                  <c:v>Malaysia</c:v>
                </c:pt>
                <c:pt idx="6">
                  <c:v>Bangladesh</c:v>
                </c:pt>
                <c:pt idx="7">
                  <c:v>Pakistan</c:v>
                </c:pt>
                <c:pt idx="8">
                  <c:v>Cambodia</c:v>
                </c:pt>
                <c:pt idx="9">
                  <c:v>Vietnam</c:v>
                </c:pt>
              </c:strCache>
            </c:strRef>
          </c:cat>
          <c:val>
            <c:numRef>
              <c:f>Sheet1!$M$6:$M$15</c:f>
              <c:numCache>
                <c:formatCode>0.00</c:formatCode>
                <c:ptCount val="10"/>
                <c:pt idx="0">
                  <c:v>97.218536376953097</c:v>
                </c:pt>
                <c:pt idx="1">
                  <c:v>83.128768920898395</c:v>
                </c:pt>
                <c:pt idx="2">
                  <c:v>83.478790283203097</c:v>
                </c:pt>
                <c:pt idx="3">
                  <c:v>78.426307678222699</c:v>
                </c:pt>
                <c:pt idx="4">
                  <c:v>65.072059631347699</c:v>
                </c:pt>
                <c:pt idx="5">
                  <c:v>66.8807373046875</c:v>
                </c:pt>
                <c:pt idx="6">
                  <c:v>49.888469696044901</c:v>
                </c:pt>
                <c:pt idx="7">
                  <c:v>34.0707817077637</c:v>
                </c:pt>
              </c:numCache>
            </c:numRef>
          </c:val>
        </c:ser>
        <c:ser>
          <c:idx val="11"/>
          <c:order val="11"/>
          <c:tx>
            <c:strRef>
              <c:f>Sheet1!$N$5</c:f>
              <c:strCache>
                <c:ptCount val="1"/>
                <c:pt idx="0">
                  <c:v>2011</c:v>
                </c:pt>
              </c:strCache>
            </c:strRef>
          </c:tx>
          <c:spPr>
            <a:solidFill>
              <a:schemeClr val="accent6">
                <a:lumMod val="60000"/>
              </a:schemeClr>
            </a:solidFill>
            <a:ln>
              <a:noFill/>
            </a:ln>
            <a:effectLst/>
          </c:spPr>
          <c:invertIfNegative val="0"/>
          <c:cat>
            <c:strRef>
              <c:f>Sheet1!$B$6:$B$15</c:f>
              <c:strCache>
                <c:ptCount val="10"/>
                <c:pt idx="0">
                  <c:v>Sri Lanka</c:v>
                </c:pt>
                <c:pt idx="1">
                  <c:v>China</c:v>
                </c:pt>
                <c:pt idx="2">
                  <c:v>Thailand</c:v>
                </c:pt>
                <c:pt idx="3">
                  <c:v>Indonesia</c:v>
                </c:pt>
                <c:pt idx="4">
                  <c:v>India</c:v>
                </c:pt>
                <c:pt idx="5">
                  <c:v>Malaysia</c:v>
                </c:pt>
                <c:pt idx="6">
                  <c:v>Bangladesh</c:v>
                </c:pt>
                <c:pt idx="7">
                  <c:v>Pakistan</c:v>
                </c:pt>
                <c:pt idx="8">
                  <c:v>Cambodia</c:v>
                </c:pt>
                <c:pt idx="9">
                  <c:v>Vietnam</c:v>
                </c:pt>
              </c:strCache>
            </c:strRef>
          </c:cat>
          <c:val>
            <c:numRef>
              <c:f>Sheet1!$N$6:$N$15</c:f>
              <c:numCache>
                <c:formatCode>0.00</c:formatCode>
                <c:ptCount val="10"/>
                <c:pt idx="0">
                  <c:v>99.095573425292997</c:v>
                </c:pt>
                <c:pt idx="1">
                  <c:v>86.612197875976605</c:v>
                </c:pt>
                <c:pt idx="2">
                  <c:v>87.373519897460895</c:v>
                </c:pt>
                <c:pt idx="3">
                  <c:v>81.162727355957003</c:v>
                </c:pt>
                <c:pt idx="4">
                  <c:v>68.509780883789105</c:v>
                </c:pt>
                <c:pt idx="5">
                  <c:v>67.242660522460895</c:v>
                </c:pt>
                <c:pt idx="6">
                  <c:v>50.793899536132798</c:v>
                </c:pt>
                <c:pt idx="7">
                  <c:v>34.936759948730497</c:v>
                </c:pt>
              </c:numCache>
            </c:numRef>
          </c:val>
        </c:ser>
        <c:ser>
          <c:idx val="12"/>
          <c:order val="12"/>
          <c:tx>
            <c:strRef>
              <c:f>Sheet1!$O$5</c:f>
              <c:strCache>
                <c:ptCount val="1"/>
                <c:pt idx="0">
                  <c:v>2012</c:v>
                </c:pt>
              </c:strCache>
            </c:strRef>
          </c:tx>
          <c:spPr>
            <a:solidFill>
              <a:schemeClr val="accent1">
                <a:lumMod val="80000"/>
                <a:lumOff val="20000"/>
              </a:schemeClr>
            </a:solidFill>
            <a:ln>
              <a:noFill/>
            </a:ln>
            <a:effectLst/>
          </c:spPr>
          <c:invertIfNegative val="0"/>
          <c:cat>
            <c:strRef>
              <c:f>Sheet1!$B$6:$B$15</c:f>
              <c:strCache>
                <c:ptCount val="10"/>
                <c:pt idx="0">
                  <c:v>Sri Lanka</c:v>
                </c:pt>
                <c:pt idx="1">
                  <c:v>China</c:v>
                </c:pt>
                <c:pt idx="2">
                  <c:v>Thailand</c:v>
                </c:pt>
                <c:pt idx="3">
                  <c:v>Indonesia</c:v>
                </c:pt>
                <c:pt idx="4">
                  <c:v>India</c:v>
                </c:pt>
                <c:pt idx="5">
                  <c:v>Malaysia</c:v>
                </c:pt>
                <c:pt idx="6">
                  <c:v>Bangladesh</c:v>
                </c:pt>
                <c:pt idx="7">
                  <c:v>Pakistan</c:v>
                </c:pt>
                <c:pt idx="8">
                  <c:v>Cambodia</c:v>
                </c:pt>
                <c:pt idx="9">
                  <c:v>Vietnam</c:v>
                </c:pt>
              </c:strCache>
            </c:strRef>
          </c:cat>
          <c:val>
            <c:numRef>
              <c:f>Sheet1!$O$6:$O$15</c:f>
              <c:numCache>
                <c:formatCode>0.00</c:formatCode>
                <c:ptCount val="10"/>
                <c:pt idx="0">
                  <c:v>99.338508605957003</c:v>
                </c:pt>
                <c:pt idx="1">
                  <c:v>88.977996826171903</c:v>
                </c:pt>
                <c:pt idx="2">
                  <c:v>86.982940673828097</c:v>
                </c:pt>
                <c:pt idx="3">
                  <c:v>82.538932800292997</c:v>
                </c:pt>
                <c:pt idx="4">
                  <c:v>71.470161437988295</c:v>
                </c:pt>
                <c:pt idx="5">
                  <c:v>70.796371459960895</c:v>
                </c:pt>
                <c:pt idx="6">
                  <c:v>53.648891448974602</c:v>
                </c:pt>
                <c:pt idx="7">
                  <c:v>36.600879669189503</c:v>
                </c:pt>
              </c:numCache>
            </c:numRef>
          </c:val>
        </c:ser>
        <c:ser>
          <c:idx val="13"/>
          <c:order val="13"/>
          <c:tx>
            <c:strRef>
              <c:f>Sheet1!$P$5</c:f>
              <c:strCache>
                <c:ptCount val="1"/>
                <c:pt idx="0">
                  <c:v>2013</c:v>
                </c:pt>
              </c:strCache>
            </c:strRef>
          </c:tx>
          <c:spPr>
            <a:solidFill>
              <a:schemeClr val="accent2">
                <a:lumMod val="80000"/>
                <a:lumOff val="20000"/>
              </a:schemeClr>
            </a:solidFill>
            <a:ln>
              <a:noFill/>
            </a:ln>
            <a:effectLst/>
          </c:spPr>
          <c:invertIfNegative val="0"/>
          <c:cat>
            <c:strRef>
              <c:f>Sheet1!$B$6:$B$15</c:f>
              <c:strCache>
                <c:ptCount val="10"/>
                <c:pt idx="0">
                  <c:v>Sri Lanka</c:v>
                </c:pt>
                <c:pt idx="1">
                  <c:v>China</c:v>
                </c:pt>
                <c:pt idx="2">
                  <c:v>Thailand</c:v>
                </c:pt>
                <c:pt idx="3">
                  <c:v>Indonesia</c:v>
                </c:pt>
                <c:pt idx="4">
                  <c:v>India</c:v>
                </c:pt>
                <c:pt idx="5">
                  <c:v>Malaysia</c:v>
                </c:pt>
                <c:pt idx="6">
                  <c:v>Bangladesh</c:v>
                </c:pt>
                <c:pt idx="7">
                  <c:v>Pakistan</c:v>
                </c:pt>
                <c:pt idx="8">
                  <c:v>Cambodia</c:v>
                </c:pt>
                <c:pt idx="9">
                  <c:v>Vietnam</c:v>
                </c:pt>
              </c:strCache>
            </c:strRef>
          </c:cat>
          <c:val>
            <c:numRef>
              <c:f>Sheet1!$P$6:$P$15</c:f>
              <c:numCache>
                <c:formatCode>0.00</c:formatCode>
                <c:ptCount val="10"/>
                <c:pt idx="0">
                  <c:v>99.181793212890597</c:v>
                </c:pt>
                <c:pt idx="1">
                  <c:v>92.409118652343807</c:v>
                </c:pt>
                <c:pt idx="2">
                  <c:v>85.907440185546903</c:v>
                </c:pt>
                <c:pt idx="3">
                  <c:v>83.051406860351605</c:v>
                </c:pt>
                <c:pt idx="7">
                  <c:v>38.317409515380902</c:v>
                </c:pt>
              </c:numCache>
            </c:numRef>
          </c:val>
        </c:ser>
        <c:dLbls>
          <c:showLegendKey val="0"/>
          <c:showVal val="0"/>
          <c:showCatName val="0"/>
          <c:showSerName val="0"/>
          <c:showPercent val="0"/>
          <c:showBubbleSize val="0"/>
        </c:dLbls>
        <c:gapWidth val="219"/>
        <c:axId val="1185267744"/>
        <c:axId val="1185269376"/>
      </c:barChart>
      <c:catAx>
        <c:axId val="1185267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5269376"/>
        <c:crosses val="autoZero"/>
        <c:auto val="1"/>
        <c:lblAlgn val="ctr"/>
        <c:lblOffset val="100"/>
        <c:noMultiLvlLbl val="0"/>
      </c:catAx>
      <c:valAx>
        <c:axId val="11852693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Percentage Gross Enrolment (Secondary School)</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in"/>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52677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dirty="0"/>
              <a:t>Size of Bubble </a:t>
            </a:r>
            <a:r>
              <a:rPr lang="en-US" dirty="0" smtClean="0"/>
              <a:t>Represents</a:t>
            </a:r>
            <a:r>
              <a:rPr lang="en-US" baseline="0" dirty="0" smtClean="0"/>
              <a:t> population size</a:t>
            </a:r>
            <a:endParaRPr lang="en-US" dirty="0"/>
          </a:p>
        </c:rich>
      </c:tx>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ubbleChart>
        <c:varyColors val="0"/>
        <c:ser>
          <c:idx val="3"/>
          <c:order val="0"/>
          <c:tx>
            <c:strRef>
              <c:f>'Hour&amp;wage'!$L$101</c:f>
              <c:strCache>
                <c:ptCount val="1"/>
                <c:pt idx="0">
                  <c:v>India</c:v>
                </c:pt>
              </c:strCache>
            </c:strRef>
          </c:tx>
          <c:spPr>
            <a:solidFill>
              <a:schemeClr val="accent4">
                <a:alpha val="75000"/>
              </a:schemeClr>
            </a:solidFill>
            <a:ln w="25400">
              <a:noFill/>
            </a:ln>
            <a:effectLst/>
          </c:spPr>
          <c:invertIfNegative val="0"/>
          <c:dLbls>
            <c:dLbl>
              <c:idx val="0"/>
              <c:layout>
                <c:manualLayout>
                  <c:x val="5.5154719678893301E-2"/>
                  <c:y val="6.2312479914038217E-2"/>
                </c:manualLayout>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'Hour&amp;wage'!$M$101</c:f>
              <c:numCache>
                <c:formatCode>General</c:formatCode>
                <c:ptCount val="1"/>
                <c:pt idx="0">
                  <c:v>1595.7043867870475</c:v>
                </c:pt>
              </c:numCache>
            </c:numRef>
          </c:xVal>
          <c:yVal>
            <c:numRef>
              <c:f>'Hour&amp;wage'!$N$101</c:f>
              <c:numCache>
                <c:formatCode>General</c:formatCode>
                <c:ptCount val="1"/>
                <c:pt idx="0">
                  <c:v>936</c:v>
                </c:pt>
              </c:numCache>
            </c:numRef>
          </c:yVal>
          <c:bubbleSize>
            <c:numRef>
              <c:f>'Hour&amp;wage'!$O$101</c:f>
              <c:numCache>
                <c:formatCode>_(* #,##0.00_);_(* \(#,##0.00\);_(* "-"??_);_(@_)</c:formatCode>
                <c:ptCount val="1"/>
                <c:pt idx="0">
                  <c:v>1295291543</c:v>
                </c:pt>
              </c:numCache>
            </c:numRef>
          </c:bubbleSize>
          <c:bubble3D val="0"/>
        </c:ser>
        <c:ser>
          <c:idx val="0"/>
          <c:order val="1"/>
          <c:tx>
            <c:strRef>
              <c:f>'Hour&amp;wage'!$L$98</c:f>
              <c:strCache>
                <c:ptCount val="1"/>
                <c:pt idx="0">
                  <c:v>Bangladesh</c:v>
                </c:pt>
              </c:strCache>
            </c:strRef>
          </c:tx>
          <c:spPr>
            <a:solidFill>
              <a:schemeClr val="tx1"/>
            </a:solidFill>
            <a:ln w="25400">
              <a:noFill/>
            </a:ln>
            <a:effectLst/>
          </c:spPr>
          <c:invertIfNegative val="0"/>
          <c:dLbls>
            <c:dLbl>
              <c:idx val="0"/>
              <c:layout>
                <c:manualLayout>
                  <c:x val="-6.5766073500094793E-2"/>
                  <c:y val="0.13055415175296781"/>
                </c:manualLayout>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'Hour&amp;wage'!$M$98</c:f>
              <c:numCache>
                <c:formatCode>General</c:formatCode>
                <c:ptCount val="1"/>
                <c:pt idx="0">
                  <c:v>1092.6681523846153</c:v>
                </c:pt>
              </c:numCache>
            </c:numRef>
          </c:xVal>
          <c:yVal>
            <c:numRef>
              <c:f>'Hour&amp;wage'!$N$98</c:f>
              <c:numCache>
                <c:formatCode>General</c:formatCode>
                <c:ptCount val="1"/>
                <c:pt idx="0">
                  <c:v>816</c:v>
                </c:pt>
              </c:numCache>
            </c:numRef>
          </c:yVal>
          <c:bubbleSize>
            <c:numRef>
              <c:f>'Hour&amp;wage'!$O$98</c:f>
              <c:numCache>
                <c:formatCode>_(* #,##0.00_);_(* \(#,##0.00\);_(* "-"??_);_(@_)</c:formatCode>
                <c:ptCount val="1"/>
                <c:pt idx="0">
                  <c:v>159077513</c:v>
                </c:pt>
              </c:numCache>
            </c:numRef>
          </c:bubbleSize>
          <c:bubble3D val="0"/>
        </c:ser>
        <c:ser>
          <c:idx val="1"/>
          <c:order val="2"/>
          <c:tx>
            <c:strRef>
              <c:f>'Hour&amp;wage'!$L$99</c:f>
              <c:strCache>
                <c:ptCount val="1"/>
                <c:pt idx="0">
                  <c:v>Cambodia</c:v>
                </c:pt>
              </c:strCache>
            </c:strRef>
          </c:tx>
          <c:spPr>
            <a:solidFill>
              <a:schemeClr val="accent2">
                <a:alpha val="75000"/>
              </a:schemeClr>
            </a:solidFill>
            <a:ln w="25400">
              <a:noFill/>
            </a:ln>
            <a:effectLst/>
          </c:spPr>
          <c:invertIfNegative val="0"/>
          <c:dLbls>
            <c:dLbl>
              <c:idx val="0"/>
              <c:layout>
                <c:manualLayout>
                  <c:x val="-8.2670906200317987E-2"/>
                  <c:y val="-0.11490835255492467"/>
                </c:manualLayout>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'Hour&amp;wage'!$M$99</c:f>
              <c:numCache>
                <c:formatCode>General</c:formatCode>
                <c:ptCount val="1"/>
                <c:pt idx="0">
                  <c:v>1090.1150930974356</c:v>
                </c:pt>
              </c:numCache>
            </c:numRef>
          </c:xVal>
          <c:yVal>
            <c:numRef>
              <c:f>'Hour&amp;wage'!$N$99</c:f>
              <c:numCache>
                <c:formatCode>General</c:formatCode>
                <c:ptCount val="1"/>
                <c:pt idx="0">
                  <c:v>1536</c:v>
                </c:pt>
              </c:numCache>
            </c:numRef>
          </c:yVal>
          <c:bubbleSize>
            <c:numRef>
              <c:f>'Hour&amp;wage'!$O$99</c:f>
              <c:numCache>
                <c:formatCode>_(* #,##0.00_);_(* \(#,##0.00\);_(* "-"??_);_(@_)</c:formatCode>
                <c:ptCount val="1"/>
                <c:pt idx="0">
                  <c:v>15328136</c:v>
                </c:pt>
              </c:numCache>
            </c:numRef>
          </c:bubbleSize>
          <c:bubble3D val="0"/>
        </c:ser>
        <c:ser>
          <c:idx val="2"/>
          <c:order val="3"/>
          <c:tx>
            <c:strRef>
              <c:f>'Hour&amp;wage'!$L$100</c:f>
              <c:strCache>
                <c:ptCount val="1"/>
                <c:pt idx="0">
                  <c:v>China</c:v>
                </c:pt>
              </c:strCache>
            </c:strRef>
          </c:tx>
          <c:spPr>
            <a:solidFill>
              <a:schemeClr val="accent3">
                <a:alpha val="75000"/>
              </a:schemeClr>
            </a:solidFill>
            <a:ln w="25400">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3"/>
                </a:solidFill>
                <a:prstDash val="sysDot"/>
              </a:ln>
              <a:effectLst/>
            </c:spPr>
            <c:trendlineType val="linear"/>
            <c:dispRSqr val="0"/>
            <c:dispEq val="0"/>
          </c:trendline>
          <c:trendline>
            <c:spPr>
              <a:ln w="19050" cap="rnd">
                <a:solidFill>
                  <a:schemeClr val="accent3"/>
                </a:solidFill>
                <a:prstDash val="sysDot"/>
              </a:ln>
              <a:effectLst/>
            </c:spPr>
            <c:trendlineType val="linear"/>
            <c:dispRSqr val="0"/>
            <c:dispEq val="0"/>
          </c:trendline>
          <c:xVal>
            <c:numRef>
              <c:f>'Hour&amp;wage'!$M$100</c:f>
              <c:numCache>
                <c:formatCode>General</c:formatCode>
                <c:ptCount val="1"/>
                <c:pt idx="0">
                  <c:v>7593.8818913472587</c:v>
                </c:pt>
              </c:numCache>
            </c:numRef>
          </c:xVal>
          <c:yVal>
            <c:numRef>
              <c:f>'Hour&amp;wage'!$N$100</c:f>
              <c:numCache>
                <c:formatCode>General</c:formatCode>
                <c:ptCount val="1"/>
                <c:pt idx="0">
                  <c:v>1860</c:v>
                </c:pt>
              </c:numCache>
            </c:numRef>
          </c:yVal>
          <c:bubbleSize>
            <c:numRef>
              <c:f>'Hour&amp;wage'!$O$100</c:f>
              <c:numCache>
                <c:formatCode>_(* #,##0.00_);_(* \(#,##0.00\);_(* "-"??_);_(@_)</c:formatCode>
                <c:ptCount val="1"/>
                <c:pt idx="0">
                  <c:v>1364270000</c:v>
                </c:pt>
              </c:numCache>
            </c:numRef>
          </c:bubbleSize>
          <c:bubble3D val="0"/>
        </c:ser>
        <c:ser>
          <c:idx val="4"/>
          <c:order val="4"/>
          <c:tx>
            <c:strRef>
              <c:f>'Hour&amp;wage'!$L$102</c:f>
              <c:strCache>
                <c:ptCount val="1"/>
                <c:pt idx="0">
                  <c:v>Indonesia</c:v>
                </c:pt>
              </c:strCache>
            </c:strRef>
          </c:tx>
          <c:spPr>
            <a:solidFill>
              <a:schemeClr val="accent5">
                <a:alpha val="75000"/>
              </a:schemeClr>
            </a:solidFill>
            <a:ln w="25400">
              <a:noFill/>
            </a:ln>
            <a:effectLst/>
          </c:spPr>
          <c:invertIfNegative val="0"/>
          <c:dLbls>
            <c:dLbl>
              <c:idx val="0"/>
              <c:layout>
                <c:manualLayout>
                  <c:x val="-7.2072072072072113E-2"/>
                  <c:y val="-8.3209496677704067E-2"/>
                </c:manualLayout>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'Hour&amp;wage'!$M$102</c:f>
              <c:numCache>
                <c:formatCode>General</c:formatCode>
                <c:ptCount val="1"/>
                <c:pt idx="0">
                  <c:v>3491.9297173714099</c:v>
                </c:pt>
              </c:numCache>
            </c:numRef>
          </c:xVal>
          <c:yVal>
            <c:numRef>
              <c:f>'Hour&amp;wage'!$N$102</c:f>
              <c:numCache>
                <c:formatCode>General</c:formatCode>
                <c:ptCount val="1"/>
                <c:pt idx="0">
                  <c:v>1104</c:v>
                </c:pt>
              </c:numCache>
            </c:numRef>
          </c:yVal>
          <c:bubbleSize>
            <c:numRef>
              <c:f>'Hour&amp;wage'!$O$102</c:f>
              <c:numCache>
                <c:formatCode>_(* #,##0.00_);_(* \(#,##0.00\);_(* "-"??_);_(@_)</c:formatCode>
                <c:ptCount val="1"/>
                <c:pt idx="0">
                  <c:v>254454778</c:v>
                </c:pt>
              </c:numCache>
            </c:numRef>
          </c:bubbleSize>
          <c:bubble3D val="0"/>
        </c:ser>
        <c:ser>
          <c:idx val="5"/>
          <c:order val="5"/>
          <c:tx>
            <c:strRef>
              <c:f>'Hour&amp;wage'!$L$103</c:f>
              <c:strCache>
                <c:ptCount val="1"/>
                <c:pt idx="0">
                  <c:v>Malaysia</c:v>
                </c:pt>
              </c:strCache>
            </c:strRef>
          </c:tx>
          <c:spPr>
            <a:solidFill>
              <a:schemeClr val="accent6">
                <a:alpha val="75000"/>
              </a:schemeClr>
            </a:solidFill>
            <a:ln w="25400">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xVal>
            <c:numRef>
              <c:f>'Hour&amp;wage'!$M$103</c:f>
              <c:numCache>
                <c:formatCode>General</c:formatCode>
                <c:ptCount val="1"/>
                <c:pt idx="0">
                  <c:v>10933.485271923777</c:v>
                </c:pt>
              </c:numCache>
            </c:numRef>
          </c:xVal>
          <c:yVal>
            <c:numRef>
              <c:f>'Hour&amp;wage'!$N$103</c:f>
              <c:numCache>
                <c:formatCode>General</c:formatCode>
                <c:ptCount val="1"/>
                <c:pt idx="0">
                  <c:v>2700</c:v>
                </c:pt>
              </c:numCache>
            </c:numRef>
          </c:yVal>
          <c:bubbleSize>
            <c:numRef>
              <c:f>'Hour&amp;wage'!$O$103</c:f>
              <c:numCache>
                <c:formatCode>_(* #,##0.00_);_(* \(#,##0.00\);_(* "-"??_);_(@_)</c:formatCode>
                <c:ptCount val="1"/>
                <c:pt idx="0">
                  <c:v>29901997</c:v>
                </c:pt>
              </c:numCache>
            </c:numRef>
          </c:bubbleSize>
          <c:bubble3D val="0"/>
        </c:ser>
        <c:ser>
          <c:idx val="6"/>
          <c:order val="6"/>
          <c:tx>
            <c:strRef>
              <c:f>'Hour&amp;wage'!$L$104</c:f>
              <c:strCache>
                <c:ptCount val="1"/>
                <c:pt idx="0">
                  <c:v>Pakistan</c:v>
                </c:pt>
              </c:strCache>
            </c:strRef>
          </c:tx>
          <c:spPr>
            <a:solidFill>
              <a:schemeClr val="accent1">
                <a:lumMod val="60000"/>
                <a:alpha val="75000"/>
              </a:schemeClr>
            </a:solidFill>
            <a:ln w="25400">
              <a:noFill/>
            </a:ln>
            <a:effectLst/>
          </c:spPr>
          <c:invertIfNegative val="0"/>
          <c:dLbls>
            <c:dLbl>
              <c:idx val="0"/>
              <c:layout>
                <c:manualLayout>
                  <c:x val="2.96767355590885E-2"/>
                  <c:y val="4.7548283815830823E-2"/>
                </c:manualLayout>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'Hour&amp;wage'!$M$104</c:f>
              <c:numCache>
                <c:formatCode>General</c:formatCode>
                <c:ptCount val="1"/>
                <c:pt idx="0">
                  <c:v>3631.0472039320471</c:v>
                </c:pt>
              </c:numCache>
            </c:numRef>
          </c:xVal>
          <c:yVal>
            <c:numRef>
              <c:f>'Hour&amp;wage'!$N$104</c:f>
              <c:numCache>
                <c:formatCode>General</c:formatCode>
                <c:ptCount val="1"/>
                <c:pt idx="0">
                  <c:v>1068</c:v>
                </c:pt>
              </c:numCache>
            </c:numRef>
          </c:yVal>
          <c:bubbleSize>
            <c:numRef>
              <c:f>'Hour&amp;wage'!$O$104</c:f>
              <c:numCache>
                <c:formatCode>_(* #,##0.00_);_(* \(#,##0.00\);_(* "-"??_);_(@_)</c:formatCode>
                <c:ptCount val="1"/>
                <c:pt idx="0">
                  <c:v>185044286</c:v>
                </c:pt>
              </c:numCache>
            </c:numRef>
          </c:bubbleSize>
          <c:bubble3D val="0"/>
        </c:ser>
        <c:ser>
          <c:idx val="7"/>
          <c:order val="7"/>
          <c:tx>
            <c:strRef>
              <c:f>'Hour&amp;wage'!$L$105</c:f>
              <c:strCache>
                <c:ptCount val="1"/>
                <c:pt idx="0">
                  <c:v>Sri Lanka</c:v>
                </c:pt>
              </c:strCache>
            </c:strRef>
          </c:tx>
          <c:spPr>
            <a:solidFill>
              <a:srgbClr val="00B0F0"/>
            </a:solidFill>
            <a:ln w="25400">
              <a:noFill/>
            </a:ln>
            <a:effectLst/>
          </c:spPr>
          <c:invertIfNegative val="0"/>
          <c:dLbls>
            <c:dLbl>
              <c:idx val="0"/>
              <c:layout>
                <c:manualLayout>
                  <c:x val="2.7556981657130362E-2"/>
                  <c:y val="7.8704464664653362E-2"/>
                </c:manualLayout>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'Hour&amp;wage'!$M$105</c:f>
              <c:numCache>
                <c:formatCode>General</c:formatCode>
                <c:ptCount val="1"/>
                <c:pt idx="0">
                  <c:v>1334.1472440201485</c:v>
                </c:pt>
              </c:numCache>
            </c:numRef>
          </c:xVal>
          <c:yVal>
            <c:numRef>
              <c:f>'Hour&amp;wage'!$N$105</c:f>
              <c:numCache>
                <c:formatCode>General</c:formatCode>
                <c:ptCount val="1"/>
                <c:pt idx="0">
                  <c:v>792</c:v>
                </c:pt>
              </c:numCache>
            </c:numRef>
          </c:yVal>
          <c:bubbleSize>
            <c:numRef>
              <c:f>'Hour&amp;wage'!$O$105</c:f>
              <c:numCache>
                <c:formatCode>_(* #,##0.00_);_(* \(#,##0.00\);_(* "-"??_);_(@_)</c:formatCode>
                <c:ptCount val="1"/>
                <c:pt idx="0">
                  <c:v>20639000</c:v>
                </c:pt>
              </c:numCache>
            </c:numRef>
          </c:bubbleSize>
          <c:bubble3D val="0"/>
        </c:ser>
        <c:ser>
          <c:idx val="8"/>
          <c:order val="8"/>
          <c:tx>
            <c:strRef>
              <c:f>'Hour&amp;wage'!$L$106</c:f>
              <c:strCache>
                <c:ptCount val="1"/>
                <c:pt idx="0">
                  <c:v>Thailand</c:v>
                </c:pt>
              </c:strCache>
            </c:strRef>
          </c:tx>
          <c:spPr>
            <a:solidFill>
              <a:schemeClr val="accent3">
                <a:lumMod val="60000"/>
                <a:alpha val="75000"/>
              </a:schemeClr>
            </a:solidFill>
            <a:ln w="25400">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xVal>
            <c:numRef>
              <c:f>'Hour&amp;wage'!$M$106</c:f>
              <c:numCache>
                <c:formatCode>General</c:formatCode>
                <c:ptCount val="1"/>
                <c:pt idx="0">
                  <c:v>5519.3611141715201</c:v>
                </c:pt>
              </c:numCache>
            </c:numRef>
          </c:xVal>
          <c:yVal>
            <c:numRef>
              <c:f>'Hour&amp;wage'!$N$106</c:f>
              <c:numCache>
                <c:formatCode>General</c:formatCode>
                <c:ptCount val="1"/>
                <c:pt idx="0">
                  <c:v>2844</c:v>
                </c:pt>
              </c:numCache>
            </c:numRef>
          </c:yVal>
          <c:bubbleSize>
            <c:numRef>
              <c:f>'Hour&amp;wage'!$O$106</c:f>
              <c:numCache>
                <c:formatCode>_(* #,##0.00_);_(* \(#,##0.00\);_(* "-"??_);_(@_)</c:formatCode>
                <c:ptCount val="1"/>
                <c:pt idx="0">
                  <c:v>67725979</c:v>
                </c:pt>
              </c:numCache>
            </c:numRef>
          </c:bubbleSize>
          <c:bubble3D val="0"/>
        </c:ser>
        <c:ser>
          <c:idx val="9"/>
          <c:order val="9"/>
          <c:tx>
            <c:strRef>
              <c:f>'Hour&amp;wage'!$L$107</c:f>
              <c:strCache>
                <c:ptCount val="1"/>
                <c:pt idx="0">
                  <c:v>Viet Nam</c:v>
                </c:pt>
              </c:strCache>
            </c:strRef>
          </c:tx>
          <c:spPr>
            <a:solidFill>
              <a:schemeClr val="accent4">
                <a:lumMod val="60000"/>
                <a:alpha val="75000"/>
              </a:schemeClr>
            </a:solidFill>
            <a:ln w="25400">
              <a:noFill/>
            </a:ln>
            <a:effectLst/>
          </c:spPr>
          <c:invertIfNegative val="0"/>
          <c:dLbls>
            <c:dLbl>
              <c:idx val="0"/>
              <c:layout>
                <c:manualLayout>
                  <c:x val="6.3593004769474971E-3"/>
                  <c:y val="-0.1426448514474927"/>
                </c:manualLayout>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'Hour&amp;wage'!$M$107</c:f>
              <c:numCache>
                <c:formatCode>General</c:formatCode>
                <c:ptCount val="1"/>
                <c:pt idx="0">
                  <c:v>2052.2942017222763</c:v>
                </c:pt>
              </c:numCache>
            </c:numRef>
          </c:xVal>
          <c:yVal>
            <c:numRef>
              <c:f>'Hour&amp;wage'!$N$107</c:f>
              <c:numCache>
                <c:formatCode>General</c:formatCode>
                <c:ptCount val="1"/>
                <c:pt idx="0">
                  <c:v>1200</c:v>
                </c:pt>
              </c:numCache>
            </c:numRef>
          </c:yVal>
          <c:bubbleSize>
            <c:numRef>
              <c:f>'Hour&amp;wage'!$O$107</c:f>
              <c:numCache>
                <c:formatCode>_(* #,##0.00_);_(* \(#,##0.00\);_(* "-"??_);_(@_)</c:formatCode>
                <c:ptCount val="1"/>
                <c:pt idx="0">
                  <c:v>90730000</c:v>
                </c:pt>
              </c:numCache>
            </c:numRef>
          </c:bubbleSize>
          <c:bubble3D val="0"/>
        </c:ser>
        <c:dLbls>
          <c:showLegendKey val="0"/>
          <c:showVal val="0"/>
          <c:showCatName val="0"/>
          <c:showSerName val="0"/>
          <c:showPercent val="0"/>
          <c:showBubbleSize val="0"/>
        </c:dLbls>
        <c:bubbleScale val="100"/>
        <c:showNegBubbles val="0"/>
        <c:axId val="1185273184"/>
        <c:axId val="1185269920"/>
      </c:bubbleChart>
      <c:valAx>
        <c:axId val="1185273184"/>
        <c:scaling>
          <c:orientation val="minMax"/>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b="1"/>
                  <a:t>GDP per capita</a:t>
                </a:r>
              </a:p>
            </c:rich>
          </c:tx>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85269920"/>
        <c:crosses val="autoZero"/>
        <c:crossBetween val="midCat"/>
      </c:valAx>
      <c:valAx>
        <c:axId val="11852699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b="1"/>
                  <a:t>Annual Wage Paid in USD</a:t>
                </a:r>
              </a:p>
            </c:rich>
          </c:tx>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85273184"/>
        <c:crosses val="autoZero"/>
        <c:crossBetween val="midCat"/>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cap="none" spc="0" normalizeH="0" baseline="0">
                <a:solidFill>
                  <a:schemeClr val="dk1">
                    <a:lumMod val="50000"/>
                    <a:lumOff val="50000"/>
                  </a:schemeClr>
                </a:solidFill>
                <a:latin typeface="+mj-lt"/>
                <a:ea typeface="+mj-ea"/>
                <a:cs typeface="+mj-cs"/>
              </a:defRPr>
            </a:pPr>
            <a:r>
              <a:rPr lang="en-US"/>
              <a:t>Cambodia GDP (ADB)</a:t>
            </a:r>
          </a:p>
        </c:rich>
      </c:tx>
      <c:layout/>
      <c:overlay val="0"/>
      <c:spPr>
        <a:noFill/>
        <a:ln>
          <a:noFill/>
        </a:ln>
        <a:effectLst/>
      </c:spPr>
      <c:txPr>
        <a:bodyPr rot="0" spcFirstLastPara="1" vertOverflow="ellipsis" vert="horz" wrap="square" anchor="ctr" anchorCtr="1"/>
        <a:lstStyle/>
        <a:p>
          <a:pPr>
            <a:defRPr sz="168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barChart>
        <c:barDir val="col"/>
        <c:grouping val="clustered"/>
        <c:varyColors val="0"/>
        <c:ser>
          <c:idx val="0"/>
          <c:order val="0"/>
          <c:tx>
            <c:strRef>
              <c:f>'[f3-23-1.xlsx]GDP'!$B$8:$B$9</c:f>
              <c:strCache>
                <c:ptCount val="2"/>
                <c:pt idx="0">
                  <c:v>GDP growth</c:v>
                </c:pt>
                <c:pt idx="1">
                  <c:v>%</c:v>
                </c:pt>
              </c:strCache>
            </c:strRef>
          </c:tx>
          <c:spPr>
            <a:solidFill>
              <a:schemeClr val="accent3"/>
            </a:solidFill>
            <a:ln>
              <a:solidFill>
                <a:schemeClr val="bg1"/>
              </a:solidFill>
            </a:ln>
            <a:effectLst/>
          </c:spPr>
          <c:invertIfNegative val="0"/>
          <c:dLbls>
            <c:spPr>
              <a:solidFill>
                <a:schemeClr val="accent3">
                  <a:lumMod val="20000"/>
                  <a:lumOff val="80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'[f3-23-1.xlsx]GDP'!$A$10:$A$16</c:f>
              <c:strCache>
                <c:ptCount val="7"/>
                <c:pt idx="0">
                  <c:v>2010</c:v>
                </c:pt>
                <c:pt idx="1">
                  <c:v>2011</c:v>
                </c:pt>
                <c:pt idx="2">
                  <c:v>2012</c:v>
                </c:pt>
                <c:pt idx="3">
                  <c:v>2013</c:v>
                </c:pt>
                <c:pt idx="4">
                  <c:v>2014</c:v>
                </c:pt>
                <c:pt idx="5">
                  <c:v>2015 (F)</c:v>
                </c:pt>
                <c:pt idx="6">
                  <c:v>2016 (F)</c:v>
                </c:pt>
              </c:strCache>
            </c:strRef>
          </c:cat>
          <c:val>
            <c:numRef>
              <c:f>'[f3-23-1.xlsx]GDP'!$B$10:$B$16</c:f>
              <c:numCache>
                <c:formatCode>0.0</c:formatCode>
                <c:ptCount val="7"/>
                <c:pt idx="0">
                  <c:v>5.963078575220937</c:v>
                </c:pt>
                <c:pt idx="1">
                  <c:v>7.0695699461189587</c:v>
                </c:pt>
                <c:pt idx="2">
                  <c:v>7.3133455050658824</c:v>
                </c:pt>
                <c:pt idx="3">
                  <c:v>7.4279000985889132</c:v>
                </c:pt>
                <c:pt idx="4">
                  <c:v>6.9770302623949121</c:v>
                </c:pt>
                <c:pt idx="5">
                  <c:v>7.2597346690909781</c:v>
                </c:pt>
                <c:pt idx="6">
                  <c:v>7.4857050327666208</c:v>
                </c:pt>
              </c:numCache>
            </c:numRef>
          </c:val>
        </c:ser>
        <c:dLbls>
          <c:showLegendKey val="0"/>
          <c:showVal val="0"/>
          <c:showCatName val="0"/>
          <c:showSerName val="0"/>
          <c:showPercent val="0"/>
          <c:showBubbleSize val="0"/>
        </c:dLbls>
        <c:gapWidth val="120"/>
        <c:axId val="977507264"/>
        <c:axId val="977515424"/>
      </c:barChart>
      <c:lineChart>
        <c:grouping val="standard"/>
        <c:varyColors val="0"/>
        <c:ser>
          <c:idx val="1"/>
          <c:order val="1"/>
          <c:tx>
            <c:strRef>
              <c:f>'[f3-23-1.xlsx]GDP'!$C$8:$C$9</c:f>
              <c:strCache>
                <c:ptCount val="2"/>
                <c:pt idx="0">
                  <c:v>5-year moving average</c:v>
                </c:pt>
              </c:strCache>
            </c:strRef>
          </c:tx>
          <c:spPr>
            <a:ln w="38100" cap="rnd">
              <a:solidFill>
                <a:srgbClr val="FF0000"/>
              </a:solidFill>
              <a:round/>
            </a:ln>
            <a:effectLst/>
          </c:spPr>
          <c:marker>
            <c:symbol val="circle"/>
            <c:size val="10"/>
            <c:spPr>
              <a:solidFill>
                <a:schemeClr val="bg1"/>
              </a:solidFill>
              <a:ln w="25400">
                <a:solidFill>
                  <a:srgbClr val="FF0000"/>
                </a:solidFill>
                <a:round/>
              </a:ln>
              <a:effectLst/>
            </c:spPr>
          </c:marker>
          <c:dLbls>
            <c:spPr>
              <a:solidFill>
                <a:srgbClr val="FFCCFF"/>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'[f3-23-1.xlsx]GDP'!$A$10:$A$16</c:f>
              <c:strCache>
                <c:ptCount val="7"/>
                <c:pt idx="0">
                  <c:v>2010</c:v>
                </c:pt>
                <c:pt idx="1">
                  <c:v>2011</c:v>
                </c:pt>
                <c:pt idx="2">
                  <c:v>2012</c:v>
                </c:pt>
                <c:pt idx="3">
                  <c:v>2013</c:v>
                </c:pt>
                <c:pt idx="4">
                  <c:v>2014</c:v>
                </c:pt>
                <c:pt idx="5">
                  <c:v>2015 (F)</c:v>
                </c:pt>
                <c:pt idx="6">
                  <c:v>2016 (F)</c:v>
                </c:pt>
              </c:strCache>
            </c:strRef>
          </c:cat>
          <c:val>
            <c:numRef>
              <c:f>'[f3-23-1.xlsx]GDP'!$C$10:$C$16</c:f>
              <c:numCache>
                <c:formatCode>0.0</c:formatCode>
                <c:ptCount val="7"/>
                <c:pt idx="0">
                  <c:v>6.745002118358232</c:v>
                </c:pt>
                <c:pt idx="1">
                  <c:v>6.0046993735672727</c:v>
                </c:pt>
                <c:pt idx="2">
                  <c:v>5.4248536920789237</c:v>
                </c:pt>
                <c:pt idx="3">
                  <c:v>5.5721182168754479</c:v>
                </c:pt>
                <c:pt idx="4">
                  <c:v>6.9501848774779207</c:v>
                </c:pt>
                <c:pt idx="5">
                  <c:v>7.2095160962519289</c:v>
                </c:pt>
                <c:pt idx="6">
                  <c:v>7.2927431135814604</c:v>
                </c:pt>
              </c:numCache>
            </c:numRef>
          </c:val>
          <c:smooth val="0"/>
        </c:ser>
        <c:dLbls>
          <c:showLegendKey val="0"/>
          <c:showVal val="0"/>
          <c:showCatName val="0"/>
          <c:showSerName val="0"/>
          <c:showPercent val="0"/>
          <c:showBubbleSize val="0"/>
        </c:dLbls>
        <c:marker val="1"/>
        <c:smooth val="0"/>
        <c:axId val="977507264"/>
        <c:axId val="977515424"/>
      </c:lineChart>
      <c:catAx>
        <c:axId val="97750726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0" i="0" u="none" strike="noStrike" kern="1200" cap="none" spc="0" normalizeH="0" baseline="0">
                <a:solidFill>
                  <a:schemeClr val="dk1">
                    <a:lumMod val="65000"/>
                    <a:lumOff val="35000"/>
                  </a:schemeClr>
                </a:solidFill>
                <a:latin typeface="+mn-lt"/>
                <a:ea typeface="+mn-ea"/>
                <a:cs typeface="+mn-cs"/>
              </a:defRPr>
            </a:pPr>
            <a:endParaRPr lang="en-US"/>
          </a:p>
        </c:txPr>
        <c:crossAx val="977515424"/>
        <c:crosses val="autoZero"/>
        <c:auto val="1"/>
        <c:lblAlgn val="ctr"/>
        <c:lblOffset val="100"/>
        <c:noMultiLvlLbl val="0"/>
      </c:catAx>
      <c:valAx>
        <c:axId val="977515424"/>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dk1">
                        <a:lumMod val="65000"/>
                        <a:lumOff val="35000"/>
                      </a:schemeClr>
                    </a:solidFill>
                    <a:latin typeface="+mn-lt"/>
                    <a:ea typeface="+mn-ea"/>
                    <a:cs typeface="+mn-cs"/>
                  </a:defRPr>
                </a:pPr>
                <a:r>
                  <a:rPr lang="en-US"/>
                  <a:t>GDP Growth in Percentage Points</a:t>
                </a:r>
              </a:p>
            </c:rich>
          </c:tx>
          <c:layout/>
          <c:overlay val="0"/>
          <c:spPr>
            <a:noFill/>
            <a:ln>
              <a:noFill/>
            </a:ln>
            <a:effectLst/>
          </c:spPr>
          <c:txPr>
            <a:bodyPr rot="-5400000" spcFirstLastPara="1" vertOverflow="ellipsis" vert="horz" wrap="square" anchor="ctr" anchorCtr="1"/>
            <a:lstStyle/>
            <a:p>
              <a:pPr>
                <a:defRPr sz="1400" b="1" i="0" u="none" strike="noStrike" kern="1200" baseline="0">
                  <a:solidFill>
                    <a:schemeClr val="dk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crossAx val="977507264"/>
        <c:crosses val="autoZero"/>
        <c:crossBetween val="between"/>
      </c:val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noFill/>
      <a:round/>
    </a:ln>
    <a:effectLst/>
  </c:spPr>
  <c:txPr>
    <a:bodyPr/>
    <a:lstStyle/>
    <a:p>
      <a:pPr>
        <a:defRPr sz="1400"/>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dirty="0"/>
              <a:t>Size of Bubble </a:t>
            </a:r>
            <a:r>
              <a:rPr lang="en-US" dirty="0" smtClean="0"/>
              <a:t>Represents</a:t>
            </a:r>
            <a:r>
              <a:rPr lang="en-US" baseline="0" dirty="0" smtClean="0"/>
              <a:t> population size</a:t>
            </a:r>
            <a:endParaRPr lang="en-US" dirty="0"/>
          </a:p>
        </c:rich>
      </c:tx>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ubbleChart>
        <c:varyColors val="0"/>
        <c:ser>
          <c:idx val="3"/>
          <c:order val="0"/>
          <c:tx>
            <c:strRef>
              <c:f>'Hour&amp;wage'!$L$101</c:f>
              <c:strCache>
                <c:ptCount val="1"/>
                <c:pt idx="0">
                  <c:v>India</c:v>
                </c:pt>
              </c:strCache>
            </c:strRef>
          </c:tx>
          <c:spPr>
            <a:solidFill>
              <a:schemeClr val="accent4">
                <a:alpha val="75000"/>
              </a:schemeClr>
            </a:solidFill>
            <a:ln w="25400">
              <a:noFill/>
            </a:ln>
            <a:effectLst/>
          </c:spPr>
          <c:invertIfNegative val="0"/>
          <c:dLbls>
            <c:dLbl>
              <c:idx val="0"/>
              <c:layout>
                <c:manualLayout>
                  <c:x val="5.5154719678893301E-2"/>
                  <c:y val="6.2312479914038217E-2"/>
                </c:manualLayout>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'Hour&amp;wage'!$M$101</c:f>
              <c:numCache>
                <c:formatCode>General</c:formatCode>
                <c:ptCount val="1"/>
                <c:pt idx="0">
                  <c:v>1595.7043867870475</c:v>
                </c:pt>
              </c:numCache>
            </c:numRef>
          </c:xVal>
          <c:yVal>
            <c:numRef>
              <c:f>'Hour&amp;wage'!$N$101</c:f>
              <c:numCache>
                <c:formatCode>General</c:formatCode>
                <c:ptCount val="1"/>
                <c:pt idx="0">
                  <c:v>936</c:v>
                </c:pt>
              </c:numCache>
            </c:numRef>
          </c:yVal>
          <c:bubbleSize>
            <c:numRef>
              <c:f>'Hour&amp;wage'!$O$101</c:f>
              <c:numCache>
                <c:formatCode>_(* #,##0.00_);_(* \(#,##0.00\);_(* "-"??_);_(@_)</c:formatCode>
                <c:ptCount val="1"/>
                <c:pt idx="0">
                  <c:v>1295291543</c:v>
                </c:pt>
              </c:numCache>
            </c:numRef>
          </c:bubbleSize>
          <c:bubble3D val="0"/>
        </c:ser>
        <c:ser>
          <c:idx val="0"/>
          <c:order val="1"/>
          <c:tx>
            <c:strRef>
              <c:f>'Hour&amp;wage'!$L$98</c:f>
              <c:strCache>
                <c:ptCount val="1"/>
                <c:pt idx="0">
                  <c:v>Bangladesh</c:v>
                </c:pt>
              </c:strCache>
            </c:strRef>
          </c:tx>
          <c:spPr>
            <a:solidFill>
              <a:schemeClr val="tx1"/>
            </a:solidFill>
            <a:ln w="25400">
              <a:noFill/>
            </a:ln>
            <a:effectLst/>
          </c:spPr>
          <c:invertIfNegative val="0"/>
          <c:dLbls>
            <c:dLbl>
              <c:idx val="0"/>
              <c:layout>
                <c:manualLayout>
                  <c:x val="-6.5766073500094793E-2"/>
                  <c:y val="0.13055415175296781"/>
                </c:manualLayout>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'Hour&amp;wage'!$M$98</c:f>
              <c:numCache>
                <c:formatCode>General</c:formatCode>
                <c:ptCount val="1"/>
                <c:pt idx="0">
                  <c:v>1092.6681523846153</c:v>
                </c:pt>
              </c:numCache>
            </c:numRef>
          </c:xVal>
          <c:yVal>
            <c:numRef>
              <c:f>'Hour&amp;wage'!$N$98</c:f>
              <c:numCache>
                <c:formatCode>General</c:formatCode>
                <c:ptCount val="1"/>
                <c:pt idx="0">
                  <c:v>816</c:v>
                </c:pt>
              </c:numCache>
            </c:numRef>
          </c:yVal>
          <c:bubbleSize>
            <c:numRef>
              <c:f>'Hour&amp;wage'!$O$98</c:f>
              <c:numCache>
                <c:formatCode>_(* #,##0.00_);_(* \(#,##0.00\);_(* "-"??_);_(@_)</c:formatCode>
                <c:ptCount val="1"/>
                <c:pt idx="0">
                  <c:v>159077513</c:v>
                </c:pt>
              </c:numCache>
            </c:numRef>
          </c:bubbleSize>
          <c:bubble3D val="0"/>
        </c:ser>
        <c:ser>
          <c:idx val="1"/>
          <c:order val="2"/>
          <c:tx>
            <c:strRef>
              <c:f>'Hour&amp;wage'!$L$99</c:f>
              <c:strCache>
                <c:ptCount val="1"/>
                <c:pt idx="0">
                  <c:v>Cambodia</c:v>
                </c:pt>
              </c:strCache>
            </c:strRef>
          </c:tx>
          <c:spPr>
            <a:solidFill>
              <a:schemeClr val="accent2">
                <a:alpha val="75000"/>
              </a:schemeClr>
            </a:solidFill>
            <a:ln w="25400">
              <a:noFill/>
            </a:ln>
            <a:effectLst/>
          </c:spPr>
          <c:invertIfNegative val="0"/>
          <c:dLbls>
            <c:dLbl>
              <c:idx val="0"/>
              <c:layout>
                <c:manualLayout>
                  <c:x val="-8.2670906200317987E-2"/>
                  <c:y val="-0.11490835255492467"/>
                </c:manualLayout>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'Hour&amp;wage'!$M$99</c:f>
              <c:numCache>
                <c:formatCode>General</c:formatCode>
                <c:ptCount val="1"/>
                <c:pt idx="0">
                  <c:v>1090.1150930974356</c:v>
                </c:pt>
              </c:numCache>
            </c:numRef>
          </c:xVal>
          <c:yVal>
            <c:numRef>
              <c:f>'Hour&amp;wage'!$N$99</c:f>
              <c:numCache>
                <c:formatCode>General</c:formatCode>
                <c:ptCount val="1"/>
                <c:pt idx="0">
                  <c:v>1536</c:v>
                </c:pt>
              </c:numCache>
            </c:numRef>
          </c:yVal>
          <c:bubbleSize>
            <c:numRef>
              <c:f>'Hour&amp;wage'!$O$99</c:f>
              <c:numCache>
                <c:formatCode>_(* #,##0.00_);_(* \(#,##0.00\);_(* "-"??_);_(@_)</c:formatCode>
                <c:ptCount val="1"/>
                <c:pt idx="0">
                  <c:v>15328136</c:v>
                </c:pt>
              </c:numCache>
            </c:numRef>
          </c:bubbleSize>
          <c:bubble3D val="0"/>
        </c:ser>
        <c:ser>
          <c:idx val="2"/>
          <c:order val="3"/>
          <c:tx>
            <c:strRef>
              <c:f>'Hour&amp;wage'!$L$100</c:f>
              <c:strCache>
                <c:ptCount val="1"/>
                <c:pt idx="0">
                  <c:v>China</c:v>
                </c:pt>
              </c:strCache>
            </c:strRef>
          </c:tx>
          <c:spPr>
            <a:solidFill>
              <a:schemeClr val="accent3">
                <a:alpha val="7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3"/>
                </a:solidFill>
                <a:prstDash val="sysDot"/>
              </a:ln>
              <a:effectLst/>
            </c:spPr>
            <c:trendlineType val="linear"/>
            <c:dispRSqr val="0"/>
            <c:dispEq val="0"/>
          </c:trendline>
          <c:trendline>
            <c:spPr>
              <a:ln w="19050" cap="rnd">
                <a:solidFill>
                  <a:schemeClr val="accent3"/>
                </a:solidFill>
                <a:prstDash val="sysDot"/>
              </a:ln>
              <a:effectLst/>
            </c:spPr>
            <c:trendlineType val="linear"/>
            <c:dispRSqr val="0"/>
            <c:dispEq val="0"/>
          </c:trendline>
          <c:xVal>
            <c:numRef>
              <c:f>'Hour&amp;wage'!$M$100</c:f>
              <c:numCache>
                <c:formatCode>General</c:formatCode>
                <c:ptCount val="1"/>
                <c:pt idx="0">
                  <c:v>7593.8818913472587</c:v>
                </c:pt>
              </c:numCache>
            </c:numRef>
          </c:xVal>
          <c:yVal>
            <c:numRef>
              <c:f>'Hour&amp;wage'!$N$100</c:f>
              <c:numCache>
                <c:formatCode>General</c:formatCode>
                <c:ptCount val="1"/>
                <c:pt idx="0">
                  <c:v>1860</c:v>
                </c:pt>
              </c:numCache>
            </c:numRef>
          </c:yVal>
          <c:bubbleSize>
            <c:numRef>
              <c:f>'Hour&amp;wage'!$O$100</c:f>
              <c:numCache>
                <c:formatCode>_(* #,##0.00_);_(* \(#,##0.00\);_(* "-"??_);_(@_)</c:formatCode>
                <c:ptCount val="1"/>
                <c:pt idx="0">
                  <c:v>1364270000</c:v>
                </c:pt>
              </c:numCache>
            </c:numRef>
          </c:bubbleSize>
          <c:bubble3D val="0"/>
        </c:ser>
        <c:ser>
          <c:idx val="4"/>
          <c:order val="4"/>
          <c:tx>
            <c:strRef>
              <c:f>'Hour&amp;wage'!$L$102</c:f>
              <c:strCache>
                <c:ptCount val="1"/>
                <c:pt idx="0">
                  <c:v>Indonesia</c:v>
                </c:pt>
              </c:strCache>
            </c:strRef>
          </c:tx>
          <c:spPr>
            <a:solidFill>
              <a:schemeClr val="accent5">
                <a:alpha val="75000"/>
              </a:schemeClr>
            </a:solidFill>
            <a:ln w="25400">
              <a:noFill/>
            </a:ln>
            <a:effectLst/>
          </c:spPr>
          <c:invertIfNegative val="0"/>
          <c:dLbls>
            <c:dLbl>
              <c:idx val="0"/>
              <c:layout>
                <c:manualLayout>
                  <c:x val="-7.2072072072072113E-2"/>
                  <c:y val="-8.3209496677704067E-2"/>
                </c:manualLayout>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'Hour&amp;wage'!$M$102</c:f>
              <c:numCache>
                <c:formatCode>General</c:formatCode>
                <c:ptCount val="1"/>
                <c:pt idx="0">
                  <c:v>3491.9297173714099</c:v>
                </c:pt>
              </c:numCache>
            </c:numRef>
          </c:xVal>
          <c:yVal>
            <c:numRef>
              <c:f>'Hour&amp;wage'!$N$102</c:f>
              <c:numCache>
                <c:formatCode>General</c:formatCode>
                <c:ptCount val="1"/>
                <c:pt idx="0">
                  <c:v>1104</c:v>
                </c:pt>
              </c:numCache>
            </c:numRef>
          </c:yVal>
          <c:bubbleSize>
            <c:numRef>
              <c:f>'Hour&amp;wage'!$O$102</c:f>
              <c:numCache>
                <c:formatCode>_(* #,##0.00_);_(* \(#,##0.00\);_(* "-"??_);_(@_)</c:formatCode>
                <c:ptCount val="1"/>
                <c:pt idx="0">
                  <c:v>254454778</c:v>
                </c:pt>
              </c:numCache>
            </c:numRef>
          </c:bubbleSize>
          <c:bubble3D val="0"/>
        </c:ser>
        <c:ser>
          <c:idx val="5"/>
          <c:order val="5"/>
          <c:tx>
            <c:strRef>
              <c:f>'Hour&amp;wage'!$L$103</c:f>
              <c:strCache>
                <c:ptCount val="1"/>
                <c:pt idx="0">
                  <c:v>Malaysia</c:v>
                </c:pt>
              </c:strCache>
            </c:strRef>
          </c:tx>
          <c:spPr>
            <a:solidFill>
              <a:schemeClr val="accent6">
                <a:alpha val="7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xVal>
            <c:numRef>
              <c:f>'Hour&amp;wage'!$M$103</c:f>
              <c:numCache>
                <c:formatCode>General</c:formatCode>
                <c:ptCount val="1"/>
                <c:pt idx="0">
                  <c:v>10933.485271923777</c:v>
                </c:pt>
              </c:numCache>
            </c:numRef>
          </c:xVal>
          <c:yVal>
            <c:numRef>
              <c:f>'Hour&amp;wage'!$N$103</c:f>
              <c:numCache>
                <c:formatCode>General</c:formatCode>
                <c:ptCount val="1"/>
                <c:pt idx="0">
                  <c:v>2700</c:v>
                </c:pt>
              </c:numCache>
            </c:numRef>
          </c:yVal>
          <c:bubbleSize>
            <c:numRef>
              <c:f>'Hour&amp;wage'!$O$103</c:f>
              <c:numCache>
                <c:formatCode>_(* #,##0.00_);_(* \(#,##0.00\);_(* "-"??_);_(@_)</c:formatCode>
                <c:ptCount val="1"/>
                <c:pt idx="0">
                  <c:v>29901997</c:v>
                </c:pt>
              </c:numCache>
            </c:numRef>
          </c:bubbleSize>
          <c:bubble3D val="0"/>
        </c:ser>
        <c:ser>
          <c:idx val="6"/>
          <c:order val="6"/>
          <c:tx>
            <c:strRef>
              <c:f>'Hour&amp;wage'!$L$104</c:f>
              <c:strCache>
                <c:ptCount val="1"/>
                <c:pt idx="0">
                  <c:v>Pakistan</c:v>
                </c:pt>
              </c:strCache>
            </c:strRef>
          </c:tx>
          <c:spPr>
            <a:solidFill>
              <a:schemeClr val="accent1">
                <a:lumMod val="60000"/>
                <a:alpha val="75000"/>
              </a:schemeClr>
            </a:solidFill>
            <a:ln w="25400">
              <a:noFill/>
            </a:ln>
            <a:effectLst/>
          </c:spPr>
          <c:invertIfNegative val="0"/>
          <c:dLbls>
            <c:dLbl>
              <c:idx val="0"/>
              <c:layout>
                <c:manualLayout>
                  <c:x val="2.96767355590885E-2"/>
                  <c:y val="4.7548283815830823E-2"/>
                </c:manualLayout>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'Hour&amp;wage'!$M$104</c:f>
              <c:numCache>
                <c:formatCode>General</c:formatCode>
                <c:ptCount val="1"/>
                <c:pt idx="0">
                  <c:v>3631.0472039320471</c:v>
                </c:pt>
              </c:numCache>
            </c:numRef>
          </c:xVal>
          <c:yVal>
            <c:numRef>
              <c:f>'Hour&amp;wage'!$N$104</c:f>
              <c:numCache>
                <c:formatCode>General</c:formatCode>
                <c:ptCount val="1"/>
                <c:pt idx="0">
                  <c:v>1068</c:v>
                </c:pt>
              </c:numCache>
            </c:numRef>
          </c:yVal>
          <c:bubbleSize>
            <c:numRef>
              <c:f>'Hour&amp;wage'!$O$104</c:f>
              <c:numCache>
                <c:formatCode>_(* #,##0.00_);_(* \(#,##0.00\);_(* "-"??_);_(@_)</c:formatCode>
                <c:ptCount val="1"/>
                <c:pt idx="0">
                  <c:v>185044286</c:v>
                </c:pt>
              </c:numCache>
            </c:numRef>
          </c:bubbleSize>
          <c:bubble3D val="0"/>
        </c:ser>
        <c:ser>
          <c:idx val="7"/>
          <c:order val="7"/>
          <c:tx>
            <c:strRef>
              <c:f>'Hour&amp;wage'!$L$105</c:f>
              <c:strCache>
                <c:ptCount val="1"/>
                <c:pt idx="0">
                  <c:v>Sri Lanka</c:v>
                </c:pt>
              </c:strCache>
            </c:strRef>
          </c:tx>
          <c:spPr>
            <a:solidFill>
              <a:srgbClr val="00B0F0"/>
            </a:solidFill>
            <a:ln w="25400">
              <a:noFill/>
            </a:ln>
            <a:effectLst/>
          </c:spPr>
          <c:invertIfNegative val="0"/>
          <c:dLbls>
            <c:dLbl>
              <c:idx val="0"/>
              <c:layout>
                <c:manualLayout>
                  <c:x val="2.7556981657130362E-2"/>
                  <c:y val="7.8704464664653362E-2"/>
                </c:manualLayout>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'Hour&amp;wage'!$M$105</c:f>
              <c:numCache>
                <c:formatCode>General</c:formatCode>
                <c:ptCount val="1"/>
                <c:pt idx="0">
                  <c:v>1334.1472440201485</c:v>
                </c:pt>
              </c:numCache>
            </c:numRef>
          </c:xVal>
          <c:yVal>
            <c:numRef>
              <c:f>'Hour&amp;wage'!$N$105</c:f>
              <c:numCache>
                <c:formatCode>General</c:formatCode>
                <c:ptCount val="1"/>
                <c:pt idx="0">
                  <c:v>792</c:v>
                </c:pt>
              </c:numCache>
            </c:numRef>
          </c:yVal>
          <c:bubbleSize>
            <c:numRef>
              <c:f>'Hour&amp;wage'!$O$105</c:f>
              <c:numCache>
                <c:formatCode>_(* #,##0.00_);_(* \(#,##0.00\);_(* "-"??_);_(@_)</c:formatCode>
                <c:ptCount val="1"/>
                <c:pt idx="0">
                  <c:v>20639000</c:v>
                </c:pt>
              </c:numCache>
            </c:numRef>
          </c:bubbleSize>
          <c:bubble3D val="0"/>
        </c:ser>
        <c:ser>
          <c:idx val="8"/>
          <c:order val="8"/>
          <c:tx>
            <c:strRef>
              <c:f>'Hour&amp;wage'!$L$106</c:f>
              <c:strCache>
                <c:ptCount val="1"/>
                <c:pt idx="0">
                  <c:v>Thailand</c:v>
                </c:pt>
              </c:strCache>
            </c:strRef>
          </c:tx>
          <c:spPr>
            <a:solidFill>
              <a:schemeClr val="accent3">
                <a:lumMod val="60000"/>
                <a:alpha val="7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xVal>
            <c:numRef>
              <c:f>'Hour&amp;wage'!$M$106</c:f>
              <c:numCache>
                <c:formatCode>General</c:formatCode>
                <c:ptCount val="1"/>
                <c:pt idx="0">
                  <c:v>5519.3611141715201</c:v>
                </c:pt>
              </c:numCache>
            </c:numRef>
          </c:xVal>
          <c:yVal>
            <c:numRef>
              <c:f>'Hour&amp;wage'!$N$106</c:f>
              <c:numCache>
                <c:formatCode>General</c:formatCode>
                <c:ptCount val="1"/>
                <c:pt idx="0">
                  <c:v>2844</c:v>
                </c:pt>
              </c:numCache>
            </c:numRef>
          </c:yVal>
          <c:bubbleSize>
            <c:numRef>
              <c:f>'Hour&amp;wage'!$O$106</c:f>
              <c:numCache>
                <c:formatCode>_(* #,##0.00_);_(* \(#,##0.00\);_(* "-"??_);_(@_)</c:formatCode>
                <c:ptCount val="1"/>
                <c:pt idx="0">
                  <c:v>67725979</c:v>
                </c:pt>
              </c:numCache>
            </c:numRef>
          </c:bubbleSize>
          <c:bubble3D val="0"/>
        </c:ser>
        <c:ser>
          <c:idx val="9"/>
          <c:order val="9"/>
          <c:tx>
            <c:strRef>
              <c:f>'Hour&amp;wage'!$L$107</c:f>
              <c:strCache>
                <c:ptCount val="1"/>
                <c:pt idx="0">
                  <c:v>Viet Nam</c:v>
                </c:pt>
              </c:strCache>
            </c:strRef>
          </c:tx>
          <c:spPr>
            <a:solidFill>
              <a:schemeClr val="accent4">
                <a:lumMod val="60000"/>
                <a:alpha val="75000"/>
              </a:schemeClr>
            </a:solidFill>
            <a:ln w="25400">
              <a:noFill/>
            </a:ln>
            <a:effectLst/>
          </c:spPr>
          <c:invertIfNegative val="0"/>
          <c:dLbls>
            <c:dLbl>
              <c:idx val="0"/>
              <c:layout>
                <c:manualLayout>
                  <c:x val="6.3593004769474971E-3"/>
                  <c:y val="-0.1426448514474927"/>
                </c:manualLayout>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'Hour&amp;wage'!$M$107</c:f>
              <c:numCache>
                <c:formatCode>General</c:formatCode>
                <c:ptCount val="1"/>
                <c:pt idx="0">
                  <c:v>2052.2942017222763</c:v>
                </c:pt>
              </c:numCache>
            </c:numRef>
          </c:xVal>
          <c:yVal>
            <c:numRef>
              <c:f>'Hour&amp;wage'!$N$107</c:f>
              <c:numCache>
                <c:formatCode>General</c:formatCode>
                <c:ptCount val="1"/>
                <c:pt idx="0">
                  <c:v>1200</c:v>
                </c:pt>
              </c:numCache>
            </c:numRef>
          </c:yVal>
          <c:bubbleSize>
            <c:numRef>
              <c:f>'Hour&amp;wage'!$O$107</c:f>
              <c:numCache>
                <c:formatCode>_(* #,##0.00_);_(* \(#,##0.00\);_(* "-"??_);_(@_)</c:formatCode>
                <c:ptCount val="1"/>
                <c:pt idx="0">
                  <c:v>90730000</c:v>
                </c:pt>
              </c:numCache>
            </c:numRef>
          </c:bubbleSize>
          <c:bubble3D val="0"/>
        </c:ser>
        <c:dLbls>
          <c:showLegendKey val="0"/>
          <c:showVal val="0"/>
          <c:showCatName val="0"/>
          <c:showSerName val="0"/>
          <c:showPercent val="0"/>
          <c:showBubbleSize val="0"/>
        </c:dLbls>
        <c:bubbleScale val="100"/>
        <c:showNegBubbles val="0"/>
        <c:axId val="1185262304"/>
        <c:axId val="1185271008"/>
      </c:bubbleChart>
      <c:valAx>
        <c:axId val="1185262304"/>
        <c:scaling>
          <c:orientation val="minMax"/>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b="1"/>
                  <a:t>GDP per capita</a:t>
                </a:r>
              </a:p>
            </c:rich>
          </c:tx>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85271008"/>
        <c:crosses val="autoZero"/>
        <c:crossBetween val="midCat"/>
      </c:valAx>
      <c:valAx>
        <c:axId val="11852710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b="1"/>
                  <a:t>Annual Wage Paid in USD</a:t>
                </a:r>
              </a:p>
            </c:rich>
          </c:tx>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85262304"/>
        <c:crosses val="autoZero"/>
        <c:crossBetween val="midCat"/>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dirty="0"/>
              <a:t>Size of Bubble </a:t>
            </a:r>
            <a:r>
              <a:rPr lang="en-US" dirty="0" smtClean="0"/>
              <a:t>Represents</a:t>
            </a:r>
            <a:r>
              <a:rPr lang="en-US" baseline="0" dirty="0" smtClean="0"/>
              <a:t> population size</a:t>
            </a:r>
            <a:endParaRPr lang="en-US" dirty="0"/>
          </a:p>
        </c:rich>
      </c:tx>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ubbleChart>
        <c:varyColors val="0"/>
        <c:ser>
          <c:idx val="3"/>
          <c:order val="0"/>
          <c:tx>
            <c:strRef>
              <c:f>'Hour&amp;wage'!$L$101</c:f>
              <c:strCache>
                <c:ptCount val="1"/>
                <c:pt idx="0">
                  <c:v>India</c:v>
                </c:pt>
              </c:strCache>
            </c:strRef>
          </c:tx>
          <c:spPr>
            <a:solidFill>
              <a:schemeClr val="accent4">
                <a:alpha val="75000"/>
              </a:schemeClr>
            </a:solidFill>
            <a:ln w="25400">
              <a:noFill/>
            </a:ln>
            <a:effectLst/>
          </c:spPr>
          <c:invertIfNegative val="0"/>
          <c:dLbls>
            <c:dLbl>
              <c:idx val="0"/>
              <c:layout>
                <c:manualLayout>
                  <c:x val="5.5154719678893301E-2"/>
                  <c:y val="6.2312479914038217E-2"/>
                </c:manualLayout>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'Hour&amp;wage'!$M$101</c:f>
              <c:numCache>
                <c:formatCode>General</c:formatCode>
                <c:ptCount val="1"/>
                <c:pt idx="0">
                  <c:v>1595.7043867870475</c:v>
                </c:pt>
              </c:numCache>
            </c:numRef>
          </c:xVal>
          <c:yVal>
            <c:numRef>
              <c:f>'Hour&amp;wage'!$N$101</c:f>
              <c:numCache>
                <c:formatCode>General</c:formatCode>
                <c:ptCount val="1"/>
                <c:pt idx="0">
                  <c:v>936</c:v>
                </c:pt>
              </c:numCache>
            </c:numRef>
          </c:yVal>
          <c:bubbleSize>
            <c:numRef>
              <c:f>'Hour&amp;wage'!$O$101</c:f>
              <c:numCache>
                <c:formatCode>_(* #,##0.00_);_(* \(#,##0.00\);_(* "-"??_);_(@_)</c:formatCode>
                <c:ptCount val="1"/>
                <c:pt idx="0">
                  <c:v>1295291543</c:v>
                </c:pt>
              </c:numCache>
            </c:numRef>
          </c:bubbleSize>
          <c:bubble3D val="0"/>
        </c:ser>
        <c:ser>
          <c:idx val="0"/>
          <c:order val="1"/>
          <c:tx>
            <c:strRef>
              <c:f>'Hour&amp;wage'!$L$98</c:f>
              <c:strCache>
                <c:ptCount val="1"/>
                <c:pt idx="0">
                  <c:v>Bangladesh</c:v>
                </c:pt>
              </c:strCache>
            </c:strRef>
          </c:tx>
          <c:spPr>
            <a:solidFill>
              <a:schemeClr val="tx1"/>
            </a:solidFill>
            <a:ln w="25400">
              <a:noFill/>
            </a:ln>
            <a:effectLst/>
          </c:spPr>
          <c:invertIfNegative val="0"/>
          <c:dLbls>
            <c:dLbl>
              <c:idx val="0"/>
              <c:layout>
                <c:manualLayout>
                  <c:x val="-6.5766073500094793E-2"/>
                  <c:y val="0.13055415175296781"/>
                </c:manualLayout>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'Hour&amp;wage'!$M$98</c:f>
              <c:numCache>
                <c:formatCode>General</c:formatCode>
                <c:ptCount val="1"/>
                <c:pt idx="0">
                  <c:v>1092.6681523846153</c:v>
                </c:pt>
              </c:numCache>
            </c:numRef>
          </c:xVal>
          <c:yVal>
            <c:numRef>
              <c:f>'Hour&amp;wage'!$N$98</c:f>
              <c:numCache>
                <c:formatCode>General</c:formatCode>
                <c:ptCount val="1"/>
                <c:pt idx="0">
                  <c:v>816</c:v>
                </c:pt>
              </c:numCache>
            </c:numRef>
          </c:yVal>
          <c:bubbleSize>
            <c:numRef>
              <c:f>'Hour&amp;wage'!$O$98</c:f>
              <c:numCache>
                <c:formatCode>_(* #,##0.00_);_(* \(#,##0.00\);_(* "-"??_);_(@_)</c:formatCode>
                <c:ptCount val="1"/>
                <c:pt idx="0">
                  <c:v>159077513</c:v>
                </c:pt>
              </c:numCache>
            </c:numRef>
          </c:bubbleSize>
          <c:bubble3D val="0"/>
        </c:ser>
        <c:ser>
          <c:idx val="1"/>
          <c:order val="2"/>
          <c:tx>
            <c:strRef>
              <c:f>'Hour&amp;wage'!$L$99</c:f>
              <c:strCache>
                <c:ptCount val="1"/>
                <c:pt idx="0">
                  <c:v>Cambodia</c:v>
                </c:pt>
              </c:strCache>
            </c:strRef>
          </c:tx>
          <c:spPr>
            <a:solidFill>
              <a:schemeClr val="accent2">
                <a:alpha val="75000"/>
              </a:schemeClr>
            </a:solidFill>
            <a:ln w="25400">
              <a:noFill/>
            </a:ln>
            <a:effectLst/>
          </c:spPr>
          <c:invertIfNegative val="0"/>
          <c:dLbls>
            <c:dLbl>
              <c:idx val="0"/>
              <c:layout>
                <c:manualLayout>
                  <c:x val="-8.2670906200317987E-2"/>
                  <c:y val="-0.11490835255492467"/>
                </c:manualLayout>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'Hour&amp;wage'!$M$99</c:f>
              <c:numCache>
                <c:formatCode>General</c:formatCode>
                <c:ptCount val="1"/>
                <c:pt idx="0">
                  <c:v>1090.1150930974356</c:v>
                </c:pt>
              </c:numCache>
            </c:numRef>
          </c:xVal>
          <c:yVal>
            <c:numRef>
              <c:f>'Hour&amp;wage'!$N$99</c:f>
              <c:numCache>
                <c:formatCode>General</c:formatCode>
                <c:ptCount val="1"/>
                <c:pt idx="0">
                  <c:v>1536</c:v>
                </c:pt>
              </c:numCache>
            </c:numRef>
          </c:yVal>
          <c:bubbleSize>
            <c:numRef>
              <c:f>'Hour&amp;wage'!$O$99</c:f>
              <c:numCache>
                <c:formatCode>_(* #,##0.00_);_(* \(#,##0.00\);_(* "-"??_);_(@_)</c:formatCode>
                <c:ptCount val="1"/>
                <c:pt idx="0">
                  <c:v>15328136</c:v>
                </c:pt>
              </c:numCache>
            </c:numRef>
          </c:bubbleSize>
          <c:bubble3D val="0"/>
        </c:ser>
        <c:ser>
          <c:idx val="2"/>
          <c:order val="3"/>
          <c:tx>
            <c:strRef>
              <c:f>'Hour&amp;wage'!$L$100</c:f>
              <c:strCache>
                <c:ptCount val="1"/>
                <c:pt idx="0">
                  <c:v>China</c:v>
                </c:pt>
              </c:strCache>
            </c:strRef>
          </c:tx>
          <c:spPr>
            <a:solidFill>
              <a:schemeClr val="accent3">
                <a:alpha val="7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3"/>
                </a:solidFill>
                <a:prstDash val="sysDot"/>
              </a:ln>
              <a:effectLst/>
            </c:spPr>
            <c:trendlineType val="linear"/>
            <c:dispRSqr val="0"/>
            <c:dispEq val="0"/>
          </c:trendline>
          <c:trendline>
            <c:spPr>
              <a:ln w="19050" cap="rnd">
                <a:solidFill>
                  <a:schemeClr val="accent3"/>
                </a:solidFill>
                <a:prstDash val="sysDot"/>
              </a:ln>
              <a:effectLst/>
            </c:spPr>
            <c:trendlineType val="linear"/>
            <c:dispRSqr val="0"/>
            <c:dispEq val="0"/>
          </c:trendline>
          <c:xVal>
            <c:numRef>
              <c:f>'Hour&amp;wage'!$M$100</c:f>
              <c:numCache>
                <c:formatCode>General</c:formatCode>
                <c:ptCount val="1"/>
                <c:pt idx="0">
                  <c:v>7593.8818913472587</c:v>
                </c:pt>
              </c:numCache>
            </c:numRef>
          </c:xVal>
          <c:yVal>
            <c:numRef>
              <c:f>'Hour&amp;wage'!$N$100</c:f>
              <c:numCache>
                <c:formatCode>General</c:formatCode>
                <c:ptCount val="1"/>
                <c:pt idx="0">
                  <c:v>1860</c:v>
                </c:pt>
              </c:numCache>
            </c:numRef>
          </c:yVal>
          <c:bubbleSize>
            <c:numRef>
              <c:f>'Hour&amp;wage'!$O$100</c:f>
              <c:numCache>
                <c:formatCode>_(* #,##0.00_);_(* \(#,##0.00\);_(* "-"??_);_(@_)</c:formatCode>
                <c:ptCount val="1"/>
                <c:pt idx="0">
                  <c:v>1364270000</c:v>
                </c:pt>
              </c:numCache>
            </c:numRef>
          </c:bubbleSize>
          <c:bubble3D val="0"/>
        </c:ser>
        <c:ser>
          <c:idx val="4"/>
          <c:order val="4"/>
          <c:tx>
            <c:strRef>
              <c:f>'Hour&amp;wage'!$L$102</c:f>
              <c:strCache>
                <c:ptCount val="1"/>
                <c:pt idx="0">
                  <c:v>Indonesia</c:v>
                </c:pt>
              </c:strCache>
            </c:strRef>
          </c:tx>
          <c:spPr>
            <a:solidFill>
              <a:schemeClr val="accent5">
                <a:alpha val="75000"/>
              </a:schemeClr>
            </a:solidFill>
            <a:ln w="25400">
              <a:noFill/>
            </a:ln>
            <a:effectLst/>
          </c:spPr>
          <c:invertIfNegative val="0"/>
          <c:dLbls>
            <c:dLbl>
              <c:idx val="0"/>
              <c:layout>
                <c:manualLayout>
                  <c:x val="-7.2072072072072113E-2"/>
                  <c:y val="-8.3209496677704067E-2"/>
                </c:manualLayout>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'Hour&amp;wage'!$M$102</c:f>
              <c:numCache>
                <c:formatCode>General</c:formatCode>
                <c:ptCount val="1"/>
                <c:pt idx="0">
                  <c:v>3491.9297173714099</c:v>
                </c:pt>
              </c:numCache>
            </c:numRef>
          </c:xVal>
          <c:yVal>
            <c:numRef>
              <c:f>'Hour&amp;wage'!$N$102</c:f>
              <c:numCache>
                <c:formatCode>General</c:formatCode>
                <c:ptCount val="1"/>
                <c:pt idx="0">
                  <c:v>1104</c:v>
                </c:pt>
              </c:numCache>
            </c:numRef>
          </c:yVal>
          <c:bubbleSize>
            <c:numRef>
              <c:f>'Hour&amp;wage'!$O$102</c:f>
              <c:numCache>
                <c:formatCode>_(* #,##0.00_);_(* \(#,##0.00\);_(* "-"??_);_(@_)</c:formatCode>
                <c:ptCount val="1"/>
                <c:pt idx="0">
                  <c:v>254454778</c:v>
                </c:pt>
              </c:numCache>
            </c:numRef>
          </c:bubbleSize>
          <c:bubble3D val="0"/>
        </c:ser>
        <c:ser>
          <c:idx val="5"/>
          <c:order val="5"/>
          <c:tx>
            <c:strRef>
              <c:f>'Hour&amp;wage'!$L$103</c:f>
              <c:strCache>
                <c:ptCount val="1"/>
                <c:pt idx="0">
                  <c:v>Malaysia</c:v>
                </c:pt>
              </c:strCache>
            </c:strRef>
          </c:tx>
          <c:spPr>
            <a:solidFill>
              <a:schemeClr val="accent6">
                <a:alpha val="7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xVal>
            <c:numRef>
              <c:f>'Hour&amp;wage'!$M$103</c:f>
              <c:numCache>
                <c:formatCode>General</c:formatCode>
                <c:ptCount val="1"/>
                <c:pt idx="0">
                  <c:v>10933.485271923777</c:v>
                </c:pt>
              </c:numCache>
            </c:numRef>
          </c:xVal>
          <c:yVal>
            <c:numRef>
              <c:f>'Hour&amp;wage'!$N$103</c:f>
              <c:numCache>
                <c:formatCode>General</c:formatCode>
                <c:ptCount val="1"/>
                <c:pt idx="0">
                  <c:v>2700</c:v>
                </c:pt>
              </c:numCache>
            </c:numRef>
          </c:yVal>
          <c:bubbleSize>
            <c:numRef>
              <c:f>'Hour&amp;wage'!$O$103</c:f>
              <c:numCache>
                <c:formatCode>_(* #,##0.00_);_(* \(#,##0.00\);_(* "-"??_);_(@_)</c:formatCode>
                <c:ptCount val="1"/>
                <c:pt idx="0">
                  <c:v>29901997</c:v>
                </c:pt>
              </c:numCache>
            </c:numRef>
          </c:bubbleSize>
          <c:bubble3D val="0"/>
        </c:ser>
        <c:ser>
          <c:idx val="6"/>
          <c:order val="6"/>
          <c:tx>
            <c:strRef>
              <c:f>'Hour&amp;wage'!$L$104</c:f>
              <c:strCache>
                <c:ptCount val="1"/>
                <c:pt idx="0">
                  <c:v>Pakistan</c:v>
                </c:pt>
              </c:strCache>
            </c:strRef>
          </c:tx>
          <c:spPr>
            <a:solidFill>
              <a:schemeClr val="accent1">
                <a:lumMod val="60000"/>
                <a:alpha val="75000"/>
              </a:schemeClr>
            </a:solidFill>
            <a:ln w="25400">
              <a:noFill/>
            </a:ln>
            <a:effectLst/>
          </c:spPr>
          <c:invertIfNegative val="0"/>
          <c:dLbls>
            <c:dLbl>
              <c:idx val="0"/>
              <c:layout>
                <c:manualLayout>
                  <c:x val="2.96767355590885E-2"/>
                  <c:y val="4.7548283815830823E-2"/>
                </c:manualLayout>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'Hour&amp;wage'!$M$104</c:f>
              <c:numCache>
                <c:formatCode>General</c:formatCode>
                <c:ptCount val="1"/>
                <c:pt idx="0">
                  <c:v>3631.0472039320471</c:v>
                </c:pt>
              </c:numCache>
            </c:numRef>
          </c:xVal>
          <c:yVal>
            <c:numRef>
              <c:f>'Hour&amp;wage'!$N$104</c:f>
              <c:numCache>
                <c:formatCode>General</c:formatCode>
                <c:ptCount val="1"/>
                <c:pt idx="0">
                  <c:v>1068</c:v>
                </c:pt>
              </c:numCache>
            </c:numRef>
          </c:yVal>
          <c:bubbleSize>
            <c:numRef>
              <c:f>'Hour&amp;wage'!$O$104</c:f>
              <c:numCache>
                <c:formatCode>_(* #,##0.00_);_(* \(#,##0.00\);_(* "-"??_);_(@_)</c:formatCode>
                <c:ptCount val="1"/>
                <c:pt idx="0">
                  <c:v>185044286</c:v>
                </c:pt>
              </c:numCache>
            </c:numRef>
          </c:bubbleSize>
          <c:bubble3D val="0"/>
        </c:ser>
        <c:ser>
          <c:idx val="7"/>
          <c:order val="7"/>
          <c:tx>
            <c:strRef>
              <c:f>'Hour&amp;wage'!$L$105</c:f>
              <c:strCache>
                <c:ptCount val="1"/>
                <c:pt idx="0">
                  <c:v>Sri Lanka</c:v>
                </c:pt>
              </c:strCache>
            </c:strRef>
          </c:tx>
          <c:spPr>
            <a:solidFill>
              <a:srgbClr val="00B0F0"/>
            </a:solidFill>
            <a:ln w="25400">
              <a:noFill/>
            </a:ln>
            <a:effectLst/>
          </c:spPr>
          <c:invertIfNegative val="0"/>
          <c:dLbls>
            <c:dLbl>
              <c:idx val="0"/>
              <c:layout>
                <c:manualLayout>
                  <c:x val="2.7556981657130362E-2"/>
                  <c:y val="7.8704464664653362E-2"/>
                </c:manualLayout>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'Hour&amp;wage'!$M$105</c:f>
              <c:numCache>
                <c:formatCode>General</c:formatCode>
                <c:ptCount val="1"/>
                <c:pt idx="0">
                  <c:v>1334.1472440201485</c:v>
                </c:pt>
              </c:numCache>
            </c:numRef>
          </c:xVal>
          <c:yVal>
            <c:numRef>
              <c:f>'Hour&amp;wage'!$N$105</c:f>
              <c:numCache>
                <c:formatCode>General</c:formatCode>
                <c:ptCount val="1"/>
                <c:pt idx="0">
                  <c:v>792</c:v>
                </c:pt>
              </c:numCache>
            </c:numRef>
          </c:yVal>
          <c:bubbleSize>
            <c:numRef>
              <c:f>'Hour&amp;wage'!$O$105</c:f>
              <c:numCache>
                <c:formatCode>_(* #,##0.00_);_(* \(#,##0.00\);_(* "-"??_);_(@_)</c:formatCode>
                <c:ptCount val="1"/>
                <c:pt idx="0">
                  <c:v>20639000</c:v>
                </c:pt>
              </c:numCache>
            </c:numRef>
          </c:bubbleSize>
          <c:bubble3D val="0"/>
        </c:ser>
        <c:ser>
          <c:idx val="8"/>
          <c:order val="8"/>
          <c:tx>
            <c:strRef>
              <c:f>'Hour&amp;wage'!$L$106</c:f>
              <c:strCache>
                <c:ptCount val="1"/>
                <c:pt idx="0">
                  <c:v>Thailand</c:v>
                </c:pt>
              </c:strCache>
            </c:strRef>
          </c:tx>
          <c:spPr>
            <a:solidFill>
              <a:schemeClr val="accent3">
                <a:lumMod val="60000"/>
                <a:alpha val="7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xVal>
            <c:numRef>
              <c:f>'Hour&amp;wage'!$M$106</c:f>
              <c:numCache>
                <c:formatCode>General</c:formatCode>
                <c:ptCount val="1"/>
                <c:pt idx="0">
                  <c:v>5519.3611141715201</c:v>
                </c:pt>
              </c:numCache>
            </c:numRef>
          </c:xVal>
          <c:yVal>
            <c:numRef>
              <c:f>'Hour&amp;wage'!$N$106</c:f>
              <c:numCache>
                <c:formatCode>General</c:formatCode>
                <c:ptCount val="1"/>
                <c:pt idx="0">
                  <c:v>2844</c:v>
                </c:pt>
              </c:numCache>
            </c:numRef>
          </c:yVal>
          <c:bubbleSize>
            <c:numRef>
              <c:f>'Hour&amp;wage'!$O$106</c:f>
              <c:numCache>
                <c:formatCode>_(* #,##0.00_);_(* \(#,##0.00\);_(* "-"??_);_(@_)</c:formatCode>
                <c:ptCount val="1"/>
                <c:pt idx="0">
                  <c:v>67725979</c:v>
                </c:pt>
              </c:numCache>
            </c:numRef>
          </c:bubbleSize>
          <c:bubble3D val="0"/>
        </c:ser>
        <c:ser>
          <c:idx val="9"/>
          <c:order val="9"/>
          <c:tx>
            <c:strRef>
              <c:f>'Hour&amp;wage'!$L$107</c:f>
              <c:strCache>
                <c:ptCount val="1"/>
                <c:pt idx="0">
                  <c:v>Viet Nam</c:v>
                </c:pt>
              </c:strCache>
            </c:strRef>
          </c:tx>
          <c:spPr>
            <a:solidFill>
              <a:schemeClr val="accent4">
                <a:lumMod val="60000"/>
                <a:alpha val="75000"/>
              </a:schemeClr>
            </a:solidFill>
            <a:ln w="25400">
              <a:noFill/>
            </a:ln>
            <a:effectLst/>
          </c:spPr>
          <c:invertIfNegative val="0"/>
          <c:dLbls>
            <c:dLbl>
              <c:idx val="0"/>
              <c:layout>
                <c:manualLayout>
                  <c:x val="6.3593004769474971E-3"/>
                  <c:y val="-0.1426448514474927"/>
                </c:manualLayout>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'Hour&amp;wage'!$M$107</c:f>
              <c:numCache>
                <c:formatCode>General</c:formatCode>
                <c:ptCount val="1"/>
                <c:pt idx="0">
                  <c:v>2052.2942017222763</c:v>
                </c:pt>
              </c:numCache>
            </c:numRef>
          </c:xVal>
          <c:yVal>
            <c:numRef>
              <c:f>'Hour&amp;wage'!$N$107</c:f>
              <c:numCache>
                <c:formatCode>General</c:formatCode>
                <c:ptCount val="1"/>
                <c:pt idx="0">
                  <c:v>1200</c:v>
                </c:pt>
              </c:numCache>
            </c:numRef>
          </c:yVal>
          <c:bubbleSize>
            <c:numRef>
              <c:f>'Hour&amp;wage'!$O$107</c:f>
              <c:numCache>
                <c:formatCode>_(* #,##0.00_);_(* \(#,##0.00\);_(* "-"??_);_(@_)</c:formatCode>
                <c:ptCount val="1"/>
                <c:pt idx="0">
                  <c:v>90730000</c:v>
                </c:pt>
              </c:numCache>
            </c:numRef>
          </c:bubbleSize>
          <c:bubble3D val="0"/>
        </c:ser>
        <c:dLbls>
          <c:showLegendKey val="0"/>
          <c:showVal val="0"/>
          <c:showCatName val="0"/>
          <c:showSerName val="0"/>
          <c:showPercent val="0"/>
          <c:showBubbleSize val="0"/>
        </c:dLbls>
        <c:bubbleScale val="100"/>
        <c:showNegBubbles val="0"/>
        <c:axId val="1185272640"/>
        <c:axId val="1185274272"/>
      </c:bubbleChart>
      <c:valAx>
        <c:axId val="1185272640"/>
        <c:scaling>
          <c:orientation val="minMax"/>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b="1"/>
                  <a:t>GDP per capita</a:t>
                </a:r>
              </a:p>
            </c:rich>
          </c:tx>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85274272"/>
        <c:crosses val="autoZero"/>
        <c:crossBetween val="midCat"/>
      </c:valAx>
      <c:valAx>
        <c:axId val="11852742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b="1"/>
                  <a:t>Annual Wage Paid in USD</a:t>
                </a:r>
              </a:p>
            </c:rich>
          </c:tx>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85272640"/>
        <c:crosses val="autoZero"/>
        <c:crossBetween val="midCat"/>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dirty="0"/>
              <a:t>Size of Bubble </a:t>
            </a:r>
            <a:r>
              <a:rPr lang="en-US" dirty="0" smtClean="0"/>
              <a:t>Represents</a:t>
            </a:r>
            <a:r>
              <a:rPr lang="en-US" baseline="0" dirty="0" smtClean="0"/>
              <a:t> population size</a:t>
            </a:r>
            <a:endParaRPr lang="en-US" dirty="0"/>
          </a:p>
        </c:rich>
      </c:tx>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ubbleChart>
        <c:varyColors val="0"/>
        <c:ser>
          <c:idx val="3"/>
          <c:order val="0"/>
          <c:tx>
            <c:strRef>
              <c:f>'Hour&amp;wage'!$L$101</c:f>
              <c:strCache>
                <c:ptCount val="1"/>
                <c:pt idx="0">
                  <c:v>India</c:v>
                </c:pt>
              </c:strCache>
            </c:strRef>
          </c:tx>
          <c:spPr>
            <a:solidFill>
              <a:schemeClr val="accent4">
                <a:alpha val="75000"/>
              </a:schemeClr>
            </a:solidFill>
            <a:ln w="25400">
              <a:noFill/>
            </a:ln>
            <a:effectLst/>
          </c:spPr>
          <c:invertIfNegative val="0"/>
          <c:dLbls>
            <c:dLbl>
              <c:idx val="0"/>
              <c:layout>
                <c:manualLayout>
                  <c:x val="5.5154719678893301E-2"/>
                  <c:y val="6.2312479914038217E-2"/>
                </c:manualLayout>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'Hour&amp;wage'!$M$101</c:f>
              <c:numCache>
                <c:formatCode>General</c:formatCode>
                <c:ptCount val="1"/>
                <c:pt idx="0">
                  <c:v>1595.7043867870475</c:v>
                </c:pt>
              </c:numCache>
            </c:numRef>
          </c:xVal>
          <c:yVal>
            <c:numRef>
              <c:f>'Hour&amp;wage'!$N$101</c:f>
              <c:numCache>
                <c:formatCode>General</c:formatCode>
                <c:ptCount val="1"/>
                <c:pt idx="0">
                  <c:v>936</c:v>
                </c:pt>
              </c:numCache>
            </c:numRef>
          </c:yVal>
          <c:bubbleSize>
            <c:numRef>
              <c:f>'Hour&amp;wage'!$O$101</c:f>
              <c:numCache>
                <c:formatCode>_(* #,##0.00_);_(* \(#,##0.00\);_(* "-"??_);_(@_)</c:formatCode>
                <c:ptCount val="1"/>
                <c:pt idx="0">
                  <c:v>1295291543</c:v>
                </c:pt>
              </c:numCache>
            </c:numRef>
          </c:bubbleSize>
          <c:bubble3D val="0"/>
        </c:ser>
        <c:ser>
          <c:idx val="0"/>
          <c:order val="1"/>
          <c:tx>
            <c:strRef>
              <c:f>'Hour&amp;wage'!$L$98</c:f>
              <c:strCache>
                <c:ptCount val="1"/>
                <c:pt idx="0">
                  <c:v>Bangladesh</c:v>
                </c:pt>
              </c:strCache>
            </c:strRef>
          </c:tx>
          <c:spPr>
            <a:solidFill>
              <a:schemeClr val="tx1"/>
            </a:solidFill>
            <a:ln w="25400">
              <a:noFill/>
            </a:ln>
            <a:effectLst/>
          </c:spPr>
          <c:invertIfNegative val="0"/>
          <c:dLbls>
            <c:dLbl>
              <c:idx val="0"/>
              <c:layout>
                <c:manualLayout>
                  <c:x val="-6.5766073500094793E-2"/>
                  <c:y val="0.13055415175296781"/>
                </c:manualLayout>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'Hour&amp;wage'!$M$98</c:f>
              <c:numCache>
                <c:formatCode>General</c:formatCode>
                <c:ptCount val="1"/>
                <c:pt idx="0">
                  <c:v>1092.6681523846153</c:v>
                </c:pt>
              </c:numCache>
            </c:numRef>
          </c:xVal>
          <c:yVal>
            <c:numRef>
              <c:f>'Hour&amp;wage'!$N$98</c:f>
              <c:numCache>
                <c:formatCode>General</c:formatCode>
                <c:ptCount val="1"/>
                <c:pt idx="0">
                  <c:v>816</c:v>
                </c:pt>
              </c:numCache>
            </c:numRef>
          </c:yVal>
          <c:bubbleSize>
            <c:numRef>
              <c:f>'Hour&amp;wage'!$O$98</c:f>
              <c:numCache>
                <c:formatCode>_(* #,##0.00_);_(* \(#,##0.00\);_(* "-"??_);_(@_)</c:formatCode>
                <c:ptCount val="1"/>
                <c:pt idx="0">
                  <c:v>159077513</c:v>
                </c:pt>
              </c:numCache>
            </c:numRef>
          </c:bubbleSize>
          <c:bubble3D val="0"/>
        </c:ser>
        <c:ser>
          <c:idx val="1"/>
          <c:order val="2"/>
          <c:tx>
            <c:strRef>
              <c:f>'Hour&amp;wage'!$L$99</c:f>
              <c:strCache>
                <c:ptCount val="1"/>
                <c:pt idx="0">
                  <c:v>Cambodia</c:v>
                </c:pt>
              </c:strCache>
            </c:strRef>
          </c:tx>
          <c:spPr>
            <a:solidFill>
              <a:schemeClr val="accent2">
                <a:alpha val="75000"/>
              </a:schemeClr>
            </a:solidFill>
            <a:ln w="25400">
              <a:noFill/>
            </a:ln>
            <a:effectLst/>
          </c:spPr>
          <c:invertIfNegative val="0"/>
          <c:dLbls>
            <c:dLbl>
              <c:idx val="0"/>
              <c:layout>
                <c:manualLayout>
                  <c:x val="-8.2670906200317987E-2"/>
                  <c:y val="-0.11490835255492467"/>
                </c:manualLayout>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'Hour&amp;wage'!$M$99</c:f>
              <c:numCache>
                <c:formatCode>General</c:formatCode>
                <c:ptCount val="1"/>
                <c:pt idx="0">
                  <c:v>1090.1150930974356</c:v>
                </c:pt>
              </c:numCache>
            </c:numRef>
          </c:xVal>
          <c:yVal>
            <c:numRef>
              <c:f>'Hour&amp;wage'!$N$99</c:f>
              <c:numCache>
                <c:formatCode>General</c:formatCode>
                <c:ptCount val="1"/>
                <c:pt idx="0">
                  <c:v>1536</c:v>
                </c:pt>
              </c:numCache>
            </c:numRef>
          </c:yVal>
          <c:bubbleSize>
            <c:numRef>
              <c:f>'Hour&amp;wage'!$O$99</c:f>
              <c:numCache>
                <c:formatCode>_(* #,##0.00_);_(* \(#,##0.00\);_(* "-"??_);_(@_)</c:formatCode>
                <c:ptCount val="1"/>
                <c:pt idx="0">
                  <c:v>15328136</c:v>
                </c:pt>
              </c:numCache>
            </c:numRef>
          </c:bubbleSize>
          <c:bubble3D val="0"/>
        </c:ser>
        <c:ser>
          <c:idx val="2"/>
          <c:order val="3"/>
          <c:tx>
            <c:strRef>
              <c:f>'Hour&amp;wage'!$L$100</c:f>
              <c:strCache>
                <c:ptCount val="1"/>
                <c:pt idx="0">
                  <c:v>China</c:v>
                </c:pt>
              </c:strCache>
            </c:strRef>
          </c:tx>
          <c:spPr>
            <a:solidFill>
              <a:schemeClr val="accent3">
                <a:alpha val="7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3"/>
                </a:solidFill>
                <a:prstDash val="sysDot"/>
              </a:ln>
              <a:effectLst/>
            </c:spPr>
            <c:trendlineType val="linear"/>
            <c:dispRSqr val="0"/>
            <c:dispEq val="0"/>
          </c:trendline>
          <c:trendline>
            <c:spPr>
              <a:ln w="19050" cap="rnd">
                <a:solidFill>
                  <a:schemeClr val="accent3"/>
                </a:solidFill>
                <a:prstDash val="sysDot"/>
              </a:ln>
              <a:effectLst/>
            </c:spPr>
            <c:trendlineType val="linear"/>
            <c:dispRSqr val="0"/>
            <c:dispEq val="0"/>
          </c:trendline>
          <c:xVal>
            <c:numRef>
              <c:f>'Hour&amp;wage'!$M$100</c:f>
              <c:numCache>
                <c:formatCode>General</c:formatCode>
                <c:ptCount val="1"/>
                <c:pt idx="0">
                  <c:v>7593.8818913472587</c:v>
                </c:pt>
              </c:numCache>
            </c:numRef>
          </c:xVal>
          <c:yVal>
            <c:numRef>
              <c:f>'Hour&amp;wage'!$N$100</c:f>
              <c:numCache>
                <c:formatCode>General</c:formatCode>
                <c:ptCount val="1"/>
                <c:pt idx="0">
                  <c:v>1860</c:v>
                </c:pt>
              </c:numCache>
            </c:numRef>
          </c:yVal>
          <c:bubbleSize>
            <c:numRef>
              <c:f>'Hour&amp;wage'!$O$100</c:f>
              <c:numCache>
                <c:formatCode>_(* #,##0.00_);_(* \(#,##0.00\);_(* "-"??_);_(@_)</c:formatCode>
                <c:ptCount val="1"/>
                <c:pt idx="0">
                  <c:v>1364270000</c:v>
                </c:pt>
              </c:numCache>
            </c:numRef>
          </c:bubbleSize>
          <c:bubble3D val="0"/>
        </c:ser>
        <c:ser>
          <c:idx val="4"/>
          <c:order val="4"/>
          <c:tx>
            <c:strRef>
              <c:f>'Hour&amp;wage'!$L$102</c:f>
              <c:strCache>
                <c:ptCount val="1"/>
                <c:pt idx="0">
                  <c:v>Indonesia</c:v>
                </c:pt>
              </c:strCache>
            </c:strRef>
          </c:tx>
          <c:spPr>
            <a:solidFill>
              <a:schemeClr val="accent5">
                <a:alpha val="75000"/>
              </a:schemeClr>
            </a:solidFill>
            <a:ln w="25400">
              <a:noFill/>
            </a:ln>
            <a:effectLst/>
          </c:spPr>
          <c:invertIfNegative val="0"/>
          <c:dLbls>
            <c:dLbl>
              <c:idx val="0"/>
              <c:layout>
                <c:manualLayout>
                  <c:x val="-7.2072072072072113E-2"/>
                  <c:y val="-8.3209496677704067E-2"/>
                </c:manualLayout>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'Hour&amp;wage'!$M$102</c:f>
              <c:numCache>
                <c:formatCode>General</c:formatCode>
                <c:ptCount val="1"/>
                <c:pt idx="0">
                  <c:v>3491.9297173714099</c:v>
                </c:pt>
              </c:numCache>
            </c:numRef>
          </c:xVal>
          <c:yVal>
            <c:numRef>
              <c:f>'Hour&amp;wage'!$N$102</c:f>
              <c:numCache>
                <c:formatCode>General</c:formatCode>
                <c:ptCount val="1"/>
                <c:pt idx="0">
                  <c:v>1104</c:v>
                </c:pt>
              </c:numCache>
            </c:numRef>
          </c:yVal>
          <c:bubbleSize>
            <c:numRef>
              <c:f>'Hour&amp;wage'!$O$102</c:f>
              <c:numCache>
                <c:formatCode>_(* #,##0.00_);_(* \(#,##0.00\);_(* "-"??_);_(@_)</c:formatCode>
                <c:ptCount val="1"/>
                <c:pt idx="0">
                  <c:v>254454778</c:v>
                </c:pt>
              </c:numCache>
            </c:numRef>
          </c:bubbleSize>
          <c:bubble3D val="0"/>
        </c:ser>
        <c:ser>
          <c:idx val="5"/>
          <c:order val="5"/>
          <c:tx>
            <c:strRef>
              <c:f>'Hour&amp;wage'!$L$103</c:f>
              <c:strCache>
                <c:ptCount val="1"/>
                <c:pt idx="0">
                  <c:v>Malaysia</c:v>
                </c:pt>
              </c:strCache>
            </c:strRef>
          </c:tx>
          <c:spPr>
            <a:solidFill>
              <a:schemeClr val="accent6">
                <a:alpha val="7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xVal>
            <c:numRef>
              <c:f>'Hour&amp;wage'!$M$103</c:f>
              <c:numCache>
                <c:formatCode>General</c:formatCode>
                <c:ptCount val="1"/>
                <c:pt idx="0">
                  <c:v>10933.485271923777</c:v>
                </c:pt>
              </c:numCache>
            </c:numRef>
          </c:xVal>
          <c:yVal>
            <c:numRef>
              <c:f>'Hour&amp;wage'!$N$103</c:f>
              <c:numCache>
                <c:formatCode>General</c:formatCode>
                <c:ptCount val="1"/>
                <c:pt idx="0">
                  <c:v>2700</c:v>
                </c:pt>
              </c:numCache>
            </c:numRef>
          </c:yVal>
          <c:bubbleSize>
            <c:numRef>
              <c:f>'Hour&amp;wage'!$O$103</c:f>
              <c:numCache>
                <c:formatCode>_(* #,##0.00_);_(* \(#,##0.00\);_(* "-"??_);_(@_)</c:formatCode>
                <c:ptCount val="1"/>
                <c:pt idx="0">
                  <c:v>29901997</c:v>
                </c:pt>
              </c:numCache>
            </c:numRef>
          </c:bubbleSize>
          <c:bubble3D val="0"/>
        </c:ser>
        <c:ser>
          <c:idx val="6"/>
          <c:order val="6"/>
          <c:tx>
            <c:strRef>
              <c:f>'Hour&amp;wage'!$L$104</c:f>
              <c:strCache>
                <c:ptCount val="1"/>
                <c:pt idx="0">
                  <c:v>Pakistan</c:v>
                </c:pt>
              </c:strCache>
            </c:strRef>
          </c:tx>
          <c:spPr>
            <a:solidFill>
              <a:schemeClr val="accent1">
                <a:lumMod val="60000"/>
                <a:alpha val="75000"/>
              </a:schemeClr>
            </a:solidFill>
            <a:ln w="25400">
              <a:noFill/>
            </a:ln>
            <a:effectLst/>
          </c:spPr>
          <c:invertIfNegative val="0"/>
          <c:dLbls>
            <c:dLbl>
              <c:idx val="0"/>
              <c:layout>
                <c:manualLayout>
                  <c:x val="2.96767355590885E-2"/>
                  <c:y val="4.7548283815830823E-2"/>
                </c:manualLayout>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'Hour&amp;wage'!$M$104</c:f>
              <c:numCache>
                <c:formatCode>General</c:formatCode>
                <c:ptCount val="1"/>
                <c:pt idx="0">
                  <c:v>3631.0472039320471</c:v>
                </c:pt>
              </c:numCache>
            </c:numRef>
          </c:xVal>
          <c:yVal>
            <c:numRef>
              <c:f>'Hour&amp;wage'!$N$104</c:f>
              <c:numCache>
                <c:formatCode>General</c:formatCode>
                <c:ptCount val="1"/>
                <c:pt idx="0">
                  <c:v>1068</c:v>
                </c:pt>
              </c:numCache>
            </c:numRef>
          </c:yVal>
          <c:bubbleSize>
            <c:numRef>
              <c:f>'Hour&amp;wage'!$O$104</c:f>
              <c:numCache>
                <c:formatCode>_(* #,##0.00_);_(* \(#,##0.00\);_(* "-"??_);_(@_)</c:formatCode>
                <c:ptCount val="1"/>
                <c:pt idx="0">
                  <c:v>185044286</c:v>
                </c:pt>
              </c:numCache>
            </c:numRef>
          </c:bubbleSize>
          <c:bubble3D val="0"/>
        </c:ser>
        <c:ser>
          <c:idx val="7"/>
          <c:order val="7"/>
          <c:tx>
            <c:strRef>
              <c:f>'Hour&amp;wage'!$L$105</c:f>
              <c:strCache>
                <c:ptCount val="1"/>
                <c:pt idx="0">
                  <c:v>Sri Lanka</c:v>
                </c:pt>
              </c:strCache>
            </c:strRef>
          </c:tx>
          <c:spPr>
            <a:solidFill>
              <a:srgbClr val="00B0F0"/>
            </a:solidFill>
            <a:ln w="25400">
              <a:noFill/>
            </a:ln>
            <a:effectLst/>
          </c:spPr>
          <c:invertIfNegative val="0"/>
          <c:dLbls>
            <c:dLbl>
              <c:idx val="0"/>
              <c:layout>
                <c:manualLayout>
                  <c:x val="2.7556981657130362E-2"/>
                  <c:y val="7.8704464664653362E-2"/>
                </c:manualLayout>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'Hour&amp;wage'!$M$105</c:f>
              <c:numCache>
                <c:formatCode>General</c:formatCode>
                <c:ptCount val="1"/>
                <c:pt idx="0">
                  <c:v>1334.1472440201485</c:v>
                </c:pt>
              </c:numCache>
            </c:numRef>
          </c:xVal>
          <c:yVal>
            <c:numRef>
              <c:f>'Hour&amp;wage'!$N$105</c:f>
              <c:numCache>
                <c:formatCode>General</c:formatCode>
                <c:ptCount val="1"/>
                <c:pt idx="0">
                  <c:v>792</c:v>
                </c:pt>
              </c:numCache>
            </c:numRef>
          </c:yVal>
          <c:bubbleSize>
            <c:numRef>
              <c:f>'Hour&amp;wage'!$O$105</c:f>
              <c:numCache>
                <c:formatCode>_(* #,##0.00_);_(* \(#,##0.00\);_(* "-"??_);_(@_)</c:formatCode>
                <c:ptCount val="1"/>
                <c:pt idx="0">
                  <c:v>20639000</c:v>
                </c:pt>
              </c:numCache>
            </c:numRef>
          </c:bubbleSize>
          <c:bubble3D val="0"/>
        </c:ser>
        <c:ser>
          <c:idx val="8"/>
          <c:order val="8"/>
          <c:tx>
            <c:strRef>
              <c:f>'Hour&amp;wage'!$L$106</c:f>
              <c:strCache>
                <c:ptCount val="1"/>
                <c:pt idx="0">
                  <c:v>Thailand</c:v>
                </c:pt>
              </c:strCache>
            </c:strRef>
          </c:tx>
          <c:spPr>
            <a:solidFill>
              <a:schemeClr val="accent3">
                <a:lumMod val="60000"/>
                <a:alpha val="7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xVal>
            <c:numRef>
              <c:f>'Hour&amp;wage'!$M$106</c:f>
              <c:numCache>
                <c:formatCode>General</c:formatCode>
                <c:ptCount val="1"/>
                <c:pt idx="0">
                  <c:v>5519.3611141715201</c:v>
                </c:pt>
              </c:numCache>
            </c:numRef>
          </c:xVal>
          <c:yVal>
            <c:numRef>
              <c:f>'Hour&amp;wage'!$N$106</c:f>
              <c:numCache>
                <c:formatCode>General</c:formatCode>
                <c:ptCount val="1"/>
                <c:pt idx="0">
                  <c:v>2844</c:v>
                </c:pt>
              </c:numCache>
            </c:numRef>
          </c:yVal>
          <c:bubbleSize>
            <c:numRef>
              <c:f>'Hour&amp;wage'!$O$106</c:f>
              <c:numCache>
                <c:formatCode>_(* #,##0.00_);_(* \(#,##0.00\);_(* "-"??_);_(@_)</c:formatCode>
                <c:ptCount val="1"/>
                <c:pt idx="0">
                  <c:v>67725979</c:v>
                </c:pt>
              </c:numCache>
            </c:numRef>
          </c:bubbleSize>
          <c:bubble3D val="0"/>
        </c:ser>
        <c:ser>
          <c:idx val="9"/>
          <c:order val="9"/>
          <c:tx>
            <c:strRef>
              <c:f>'Hour&amp;wage'!$L$107</c:f>
              <c:strCache>
                <c:ptCount val="1"/>
                <c:pt idx="0">
                  <c:v>Viet Nam</c:v>
                </c:pt>
              </c:strCache>
            </c:strRef>
          </c:tx>
          <c:spPr>
            <a:solidFill>
              <a:schemeClr val="accent4">
                <a:lumMod val="60000"/>
                <a:alpha val="75000"/>
              </a:schemeClr>
            </a:solidFill>
            <a:ln w="25400">
              <a:noFill/>
            </a:ln>
            <a:effectLst/>
          </c:spPr>
          <c:invertIfNegative val="0"/>
          <c:dLbls>
            <c:dLbl>
              <c:idx val="0"/>
              <c:layout>
                <c:manualLayout>
                  <c:x val="6.3593004769474971E-3"/>
                  <c:y val="-0.1426448514474927"/>
                </c:manualLayout>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'Hour&amp;wage'!$M$107</c:f>
              <c:numCache>
                <c:formatCode>General</c:formatCode>
                <c:ptCount val="1"/>
                <c:pt idx="0">
                  <c:v>2052.2942017222763</c:v>
                </c:pt>
              </c:numCache>
            </c:numRef>
          </c:xVal>
          <c:yVal>
            <c:numRef>
              <c:f>'Hour&amp;wage'!$N$107</c:f>
              <c:numCache>
                <c:formatCode>General</c:formatCode>
                <c:ptCount val="1"/>
                <c:pt idx="0">
                  <c:v>1200</c:v>
                </c:pt>
              </c:numCache>
            </c:numRef>
          </c:yVal>
          <c:bubbleSize>
            <c:numRef>
              <c:f>'Hour&amp;wage'!$O$107</c:f>
              <c:numCache>
                <c:formatCode>_(* #,##0.00_);_(* \(#,##0.00\);_(* "-"??_);_(@_)</c:formatCode>
                <c:ptCount val="1"/>
                <c:pt idx="0">
                  <c:v>90730000</c:v>
                </c:pt>
              </c:numCache>
            </c:numRef>
          </c:bubbleSize>
          <c:bubble3D val="0"/>
        </c:ser>
        <c:dLbls>
          <c:showLegendKey val="0"/>
          <c:showVal val="0"/>
          <c:showCatName val="0"/>
          <c:showSerName val="0"/>
          <c:showPercent val="0"/>
          <c:showBubbleSize val="0"/>
        </c:dLbls>
        <c:bubbleScale val="100"/>
        <c:showNegBubbles val="0"/>
        <c:axId val="1185281888"/>
        <c:axId val="1185275904"/>
      </c:bubbleChart>
      <c:valAx>
        <c:axId val="1185281888"/>
        <c:scaling>
          <c:orientation val="minMax"/>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b="1"/>
                  <a:t>GDP per capita</a:t>
                </a:r>
              </a:p>
            </c:rich>
          </c:tx>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85275904"/>
        <c:crosses val="autoZero"/>
        <c:crossBetween val="midCat"/>
      </c:valAx>
      <c:valAx>
        <c:axId val="11852759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b="1"/>
                  <a:t>Annual Wage Paid in USD</a:t>
                </a:r>
              </a:p>
            </c:rich>
          </c:tx>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85281888"/>
        <c:crosses val="autoZero"/>
        <c:crossBetween val="midCat"/>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VAvs.ShareofValueAdded!$B$20</c:f>
              <c:strCache>
                <c:ptCount val="1"/>
                <c:pt idx="0">
                  <c:v>Value added per  worker per month</c:v>
                </c:pt>
              </c:strCache>
            </c:strRef>
          </c:tx>
          <c:spPr>
            <a:ln w="38100"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VAvs.ShareofValueAdded!$C$19:$K$19</c:f>
              <c:strCache>
                <c:ptCount val="9"/>
                <c:pt idx="0">
                  <c:v>2007</c:v>
                </c:pt>
                <c:pt idx="1">
                  <c:v>2008</c:v>
                </c:pt>
                <c:pt idx="2">
                  <c:v>2009</c:v>
                </c:pt>
                <c:pt idx="3">
                  <c:v>2010</c:v>
                </c:pt>
                <c:pt idx="4">
                  <c:v>2011</c:v>
                </c:pt>
                <c:pt idx="5">
                  <c:v>2012</c:v>
                </c:pt>
                <c:pt idx="6">
                  <c:v>2013e</c:v>
                </c:pt>
                <c:pt idx="7">
                  <c:v>2014e</c:v>
                </c:pt>
                <c:pt idx="8">
                  <c:v>2015e</c:v>
                </c:pt>
              </c:strCache>
            </c:strRef>
          </c:cat>
          <c:val>
            <c:numRef>
              <c:f>VAvs.ShareofValueAdded!$C$20:$K$20</c:f>
              <c:numCache>
                <c:formatCode>General</c:formatCode>
                <c:ptCount val="9"/>
                <c:pt idx="0">
                  <c:v>256.2</c:v>
                </c:pt>
                <c:pt idx="1">
                  <c:v>257.39999999999998</c:v>
                </c:pt>
                <c:pt idx="2">
                  <c:v>273.3</c:v>
                </c:pt>
                <c:pt idx="3">
                  <c:v>294</c:v>
                </c:pt>
                <c:pt idx="4">
                  <c:v>327.7</c:v>
                </c:pt>
                <c:pt idx="5">
                  <c:v>326.10000000000002</c:v>
                </c:pt>
                <c:pt idx="6">
                  <c:v>311.39999999999998</c:v>
                </c:pt>
                <c:pt idx="7" formatCode="_(* #,##0.00_);_(* \(#,##0.00\);_(* &quot;-&quot;??_);_(@_)">
                  <c:v>303.62111724014403</c:v>
                </c:pt>
                <c:pt idx="8" formatCode="0.0">
                  <c:v>295.84223448028814</c:v>
                </c:pt>
              </c:numCache>
            </c:numRef>
          </c:val>
          <c:smooth val="0"/>
        </c:ser>
        <c:dLbls>
          <c:showLegendKey val="0"/>
          <c:showVal val="0"/>
          <c:showCatName val="0"/>
          <c:showSerName val="0"/>
          <c:showPercent val="0"/>
          <c:showBubbleSize val="0"/>
        </c:dLbls>
        <c:smooth val="0"/>
        <c:axId val="1185276992"/>
        <c:axId val="1185282432"/>
      </c:lineChart>
      <c:catAx>
        <c:axId val="1185276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none" spc="0" normalizeH="0" baseline="0">
                <a:solidFill>
                  <a:schemeClr val="tx1">
                    <a:lumMod val="65000"/>
                    <a:lumOff val="35000"/>
                  </a:schemeClr>
                </a:solidFill>
                <a:latin typeface="+mn-lt"/>
                <a:ea typeface="+mn-ea"/>
                <a:cs typeface="+mn-cs"/>
              </a:defRPr>
            </a:pPr>
            <a:endParaRPr lang="en-US"/>
          </a:p>
        </c:txPr>
        <c:crossAx val="1185282432"/>
        <c:crosses val="autoZero"/>
        <c:auto val="1"/>
        <c:lblAlgn val="ctr"/>
        <c:lblOffset val="100"/>
        <c:noMultiLvlLbl val="0"/>
      </c:catAx>
      <c:valAx>
        <c:axId val="1185282432"/>
        <c:scaling>
          <c:orientation val="minMax"/>
          <c:min val="20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r>
                  <a:rPr lang="en-US"/>
                  <a:t>Value added in USD per month</a:t>
                </a:r>
              </a:p>
            </c:rich>
          </c:tx>
          <c:layout/>
          <c:overlay val="0"/>
          <c:spPr>
            <a:noFill/>
            <a:ln>
              <a:noFill/>
            </a:ln>
            <a:effectLst/>
          </c:spPr>
          <c:txPr>
            <a:bodyPr rot="-540000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in"/>
        <c:tickLblPos val="nextTo"/>
        <c:spPr>
          <a:noFill/>
          <a:ln>
            <a:solidFill>
              <a:srgbClr val="00B050"/>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85276992"/>
        <c:crosses val="autoZero"/>
        <c:crossBetween val="between"/>
        <c:majorUnit val="25"/>
      </c:valAx>
      <c:dTable>
        <c:showHorzBorder val="1"/>
        <c:showVertBorder val="1"/>
        <c:showOutline val="1"/>
        <c:showKeys val="0"/>
        <c:spPr>
          <a:noFill/>
          <a:ln w="9525">
            <a:solidFill>
              <a:schemeClr val="tx1">
                <a:lumMod val="15000"/>
                <a:lumOff val="85000"/>
              </a:schemeClr>
            </a:solidFill>
          </a:ln>
          <a:effectLst/>
        </c:spPr>
        <c:txPr>
          <a:bodyPr rot="0" spcFirstLastPara="1" vertOverflow="ellipsis" vert="horz" wrap="square" anchor="ctr" anchorCtr="1"/>
          <a:lstStyle/>
          <a:p>
            <a:pPr rtl="0">
              <a:defRPr sz="16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VAvs.ShareofValueAdded!$B$20</c:f>
              <c:strCache>
                <c:ptCount val="1"/>
                <c:pt idx="0">
                  <c:v>Value added per  worker per month</c:v>
                </c:pt>
              </c:strCache>
            </c:strRef>
          </c:tx>
          <c:spPr>
            <a:ln w="38100" cap="rnd">
              <a:solidFill>
                <a:schemeClr val="accent1"/>
              </a:solidFill>
              <a:round/>
            </a:ln>
            <a:effectLst/>
          </c:spPr>
          <c:marker>
            <c:symbol val="circle"/>
            <c:size val="8"/>
            <c:spPr>
              <a:solidFill>
                <a:schemeClr val="accent1"/>
              </a:solidFill>
              <a:ln>
                <a:noFill/>
              </a:ln>
              <a:effectLst/>
            </c:spPr>
          </c:marker>
          <c:cat>
            <c:strRef>
              <c:f>VAvs.ShareofValueAdded!$C$19:$K$19</c:f>
              <c:strCache>
                <c:ptCount val="9"/>
                <c:pt idx="0">
                  <c:v>2007</c:v>
                </c:pt>
                <c:pt idx="1">
                  <c:v>2008</c:v>
                </c:pt>
                <c:pt idx="2">
                  <c:v>2009</c:v>
                </c:pt>
                <c:pt idx="3">
                  <c:v>2010</c:v>
                </c:pt>
                <c:pt idx="4">
                  <c:v>2011</c:v>
                </c:pt>
                <c:pt idx="5">
                  <c:v>2012</c:v>
                </c:pt>
                <c:pt idx="6">
                  <c:v>2013e</c:v>
                </c:pt>
                <c:pt idx="7">
                  <c:v>2014e</c:v>
                </c:pt>
                <c:pt idx="8">
                  <c:v>2015e</c:v>
                </c:pt>
              </c:strCache>
            </c:strRef>
          </c:cat>
          <c:val>
            <c:numRef>
              <c:f>VAvs.ShareofValueAdded!$C$20:$K$20</c:f>
              <c:numCache>
                <c:formatCode>General</c:formatCode>
                <c:ptCount val="9"/>
                <c:pt idx="0">
                  <c:v>256.2</c:v>
                </c:pt>
                <c:pt idx="1">
                  <c:v>257.39999999999998</c:v>
                </c:pt>
                <c:pt idx="2">
                  <c:v>273.3</c:v>
                </c:pt>
                <c:pt idx="3">
                  <c:v>294</c:v>
                </c:pt>
                <c:pt idx="4">
                  <c:v>327.7</c:v>
                </c:pt>
                <c:pt idx="5">
                  <c:v>326.10000000000002</c:v>
                </c:pt>
                <c:pt idx="6">
                  <c:v>311.39999999999998</c:v>
                </c:pt>
                <c:pt idx="7" formatCode="_(* #,##0.00_);_(* \(#,##0.00\);_(* &quot;-&quot;??_);_(@_)">
                  <c:v>303.62111724014403</c:v>
                </c:pt>
                <c:pt idx="8" formatCode="0.0">
                  <c:v>295.84223448028814</c:v>
                </c:pt>
              </c:numCache>
            </c:numRef>
          </c:val>
          <c:smooth val="0"/>
        </c:ser>
        <c:dLbls>
          <c:showLegendKey val="0"/>
          <c:showVal val="0"/>
          <c:showCatName val="0"/>
          <c:showSerName val="0"/>
          <c:showPercent val="0"/>
          <c:showBubbleSize val="0"/>
        </c:dLbls>
        <c:marker val="1"/>
        <c:smooth val="0"/>
        <c:axId val="1185278624"/>
        <c:axId val="1185279168"/>
      </c:lineChart>
      <c:lineChart>
        <c:grouping val="standard"/>
        <c:varyColors val="0"/>
        <c:ser>
          <c:idx val="1"/>
          <c:order val="1"/>
          <c:tx>
            <c:strRef>
              <c:f>VAvs.ShareofValueAdded!$B$21</c:f>
              <c:strCache>
                <c:ptCount val="1"/>
                <c:pt idx="0">
                  <c:v>% share of Total Value added</c:v>
                </c:pt>
              </c:strCache>
            </c:strRef>
          </c:tx>
          <c:spPr>
            <a:ln w="38100" cap="rnd">
              <a:solidFill>
                <a:schemeClr val="accent2"/>
              </a:solidFill>
              <a:round/>
            </a:ln>
            <a:effectLst/>
          </c:spPr>
          <c:marker>
            <c:symbol val="circle"/>
            <c:size val="8"/>
            <c:spPr>
              <a:solidFill>
                <a:schemeClr val="accent2"/>
              </a:solidFill>
              <a:ln>
                <a:noFill/>
              </a:ln>
              <a:effectLst/>
            </c:spPr>
          </c:marker>
          <c:dLbls>
            <c:dLbl>
              <c:idx val="4"/>
              <c:layout>
                <c:manualLayout>
                  <c:x val="-0.10374055515787808"/>
                  <c:y val="8.2043286924585082E-2"/>
                </c:manualLayout>
              </c:layout>
              <c:dLblPos val="r"/>
              <c:showLegendKey val="1"/>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VAvs.ShareofValueAdded!$C$19:$K$19</c:f>
              <c:strCache>
                <c:ptCount val="9"/>
                <c:pt idx="0">
                  <c:v>2007</c:v>
                </c:pt>
                <c:pt idx="1">
                  <c:v>2008</c:v>
                </c:pt>
                <c:pt idx="2">
                  <c:v>2009</c:v>
                </c:pt>
                <c:pt idx="3">
                  <c:v>2010</c:v>
                </c:pt>
                <c:pt idx="4">
                  <c:v>2011</c:v>
                </c:pt>
                <c:pt idx="5">
                  <c:v>2012</c:v>
                </c:pt>
                <c:pt idx="6">
                  <c:v>2013e</c:v>
                </c:pt>
                <c:pt idx="7">
                  <c:v>2014e</c:v>
                </c:pt>
                <c:pt idx="8">
                  <c:v>2015e</c:v>
                </c:pt>
              </c:strCache>
            </c:strRef>
          </c:cat>
          <c:val>
            <c:numRef>
              <c:f>VAvs.ShareofValueAdded!$C$21:$K$21</c:f>
              <c:numCache>
                <c:formatCode>0%</c:formatCode>
                <c:ptCount val="9"/>
                <c:pt idx="0">
                  <c:v>0.3</c:v>
                </c:pt>
                <c:pt idx="1">
                  <c:v>0.31</c:v>
                </c:pt>
                <c:pt idx="2">
                  <c:v>0.31</c:v>
                </c:pt>
                <c:pt idx="3">
                  <c:v>0.31</c:v>
                </c:pt>
                <c:pt idx="4">
                  <c:v>0.31</c:v>
                </c:pt>
                <c:pt idx="5">
                  <c:v>0.35</c:v>
                </c:pt>
                <c:pt idx="6">
                  <c:v>0.41</c:v>
                </c:pt>
                <c:pt idx="7">
                  <c:v>0.43999999999999995</c:v>
                </c:pt>
                <c:pt idx="8">
                  <c:v>0.47</c:v>
                </c:pt>
              </c:numCache>
            </c:numRef>
          </c:val>
          <c:smooth val="0"/>
        </c:ser>
        <c:dLbls>
          <c:showLegendKey val="0"/>
          <c:showVal val="0"/>
          <c:showCatName val="0"/>
          <c:showSerName val="0"/>
          <c:showPercent val="0"/>
          <c:showBubbleSize val="0"/>
        </c:dLbls>
        <c:marker val="1"/>
        <c:smooth val="0"/>
        <c:axId val="1185280256"/>
        <c:axId val="1185279712"/>
      </c:lineChart>
      <c:catAx>
        <c:axId val="11852786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none" spc="0" normalizeH="0" baseline="0">
                <a:solidFill>
                  <a:schemeClr val="tx1">
                    <a:lumMod val="65000"/>
                    <a:lumOff val="35000"/>
                  </a:schemeClr>
                </a:solidFill>
                <a:latin typeface="+mn-lt"/>
                <a:ea typeface="+mn-ea"/>
                <a:cs typeface="+mn-cs"/>
              </a:defRPr>
            </a:pPr>
            <a:endParaRPr lang="en-US"/>
          </a:p>
        </c:txPr>
        <c:crossAx val="1185279168"/>
        <c:crosses val="autoZero"/>
        <c:auto val="1"/>
        <c:lblAlgn val="ctr"/>
        <c:lblOffset val="100"/>
        <c:noMultiLvlLbl val="0"/>
      </c:catAx>
      <c:valAx>
        <c:axId val="1185279168"/>
        <c:scaling>
          <c:orientation val="minMax"/>
          <c:min val="20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r>
                  <a:rPr lang="en-US"/>
                  <a:t>Value added in USD per month</a:t>
                </a:r>
              </a:p>
            </c:rich>
          </c:tx>
          <c:layout/>
          <c:overlay val="0"/>
          <c:spPr>
            <a:noFill/>
            <a:ln>
              <a:noFill/>
            </a:ln>
            <a:effectLst/>
          </c:spPr>
          <c:txPr>
            <a:bodyPr rot="-540000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in"/>
        <c:tickLblPos val="nextTo"/>
        <c:spPr>
          <a:noFill/>
          <a:ln>
            <a:solidFill>
              <a:srgbClr val="00B050"/>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85278624"/>
        <c:crosses val="autoZero"/>
        <c:crossBetween val="between"/>
        <c:majorUnit val="25"/>
      </c:valAx>
      <c:valAx>
        <c:axId val="1185279712"/>
        <c:scaling>
          <c:orientation val="minMax"/>
          <c:min val="0.15000000000000002"/>
        </c:scaling>
        <c:delete val="0"/>
        <c:axPos val="r"/>
        <c:title>
          <c:tx>
            <c:rich>
              <a:bodyPr rot="-540000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r>
                  <a:rPr lang="en-US"/>
                  <a:t>Worker share of Industry Value Added</a:t>
                </a:r>
              </a:p>
            </c:rich>
          </c:tx>
          <c:layout/>
          <c:overlay val="0"/>
          <c:spPr>
            <a:noFill/>
            <a:ln>
              <a:noFill/>
            </a:ln>
            <a:effectLst/>
          </c:spPr>
          <c:txPr>
            <a:bodyPr rot="-540000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out"/>
        <c:minorTickMark val="in"/>
        <c:tickLblPos val="nextTo"/>
        <c:spPr>
          <a:noFill/>
          <a:ln>
            <a:solidFill>
              <a:srgbClr val="00B050"/>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85280256"/>
        <c:crosses val="max"/>
        <c:crossBetween val="between"/>
      </c:valAx>
      <c:catAx>
        <c:axId val="1185280256"/>
        <c:scaling>
          <c:orientation val="minMax"/>
        </c:scaling>
        <c:delete val="1"/>
        <c:axPos val="b"/>
        <c:numFmt formatCode="General" sourceLinked="1"/>
        <c:majorTickMark val="out"/>
        <c:minorTickMark val="none"/>
        <c:tickLblPos val="nextTo"/>
        <c:crossAx val="1185279712"/>
        <c:crosses val="autoZero"/>
        <c:auto val="1"/>
        <c:lblAlgn val="ctr"/>
        <c:lblOffset val="100"/>
        <c:noMultiLvlLbl val="0"/>
      </c:catAx>
      <c:dTable>
        <c:showHorzBorder val="1"/>
        <c:showVertBorder val="1"/>
        <c:showOutline val="1"/>
        <c:showKeys val="0"/>
        <c:spPr>
          <a:noFill/>
          <a:ln w="9525">
            <a:solidFill>
              <a:schemeClr val="tx1">
                <a:lumMod val="15000"/>
                <a:lumOff val="85000"/>
              </a:schemeClr>
            </a:solidFill>
          </a:ln>
          <a:effectLst/>
        </c:spPr>
        <c:txPr>
          <a:bodyPr rot="0" spcFirstLastPara="1" vertOverflow="ellipsis" vert="horz" wrap="square" anchor="ctr" anchorCtr="1"/>
          <a:lstStyle/>
          <a:p>
            <a:pPr rtl="0">
              <a:defRPr sz="16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r>
              <a:rPr lang="en-US" b="1"/>
              <a:t>Labour Productivity and Nominal Value Added per worker (Index 2000 = 100)</a:t>
            </a:r>
          </a:p>
        </c:rich>
      </c:tx>
      <c:layout/>
      <c:overlay val="0"/>
      <c:spPr>
        <a:solidFill>
          <a:schemeClr val="bg1">
            <a:lumMod val="95000"/>
          </a:schemeClr>
        </a:solid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Productivity!$C$4</c:f>
              <c:strCache>
                <c:ptCount val="1"/>
                <c:pt idx="0">
                  <c:v>Labour Productivity Index (2000 = 100)</c:v>
                </c:pt>
              </c:strCache>
            </c:strRef>
          </c:tx>
          <c:spPr>
            <a:ln w="28575" cap="rnd">
              <a:solidFill>
                <a:schemeClr val="tx1"/>
              </a:solidFill>
              <a:prstDash val="dash"/>
              <a:round/>
            </a:ln>
            <a:effectLst/>
          </c:spPr>
          <c:marker>
            <c:symbol val="circle"/>
            <c:size val="5"/>
            <c:spPr>
              <a:noFill/>
              <a:ln w="9525">
                <a:noFill/>
              </a:ln>
              <a:effectLst/>
            </c:spPr>
          </c:marker>
          <c:dLbls>
            <c:dLbl>
              <c:idx val="11"/>
              <c:layout/>
              <c:dLblPos val="l"/>
              <c:showLegendKey val="1"/>
              <c:showVal val="0"/>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Productivity!$B$5:$B$18</c:f>
              <c:strCach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2013e</c:v>
                </c:pt>
              </c:strCache>
            </c:strRef>
          </c:cat>
          <c:val>
            <c:numRef>
              <c:f>Productivity!$C$5:$C$18</c:f>
              <c:numCache>
                <c:formatCode>General</c:formatCode>
                <c:ptCount val="14"/>
                <c:pt idx="0">
                  <c:v>100</c:v>
                </c:pt>
                <c:pt idx="1">
                  <c:v>103.7</c:v>
                </c:pt>
                <c:pt idx="2">
                  <c:v>111.5</c:v>
                </c:pt>
                <c:pt idx="3">
                  <c:v>116.6</c:v>
                </c:pt>
                <c:pt idx="4">
                  <c:v>126.3</c:v>
                </c:pt>
                <c:pt idx="5">
                  <c:v>134.19999999999999</c:v>
                </c:pt>
                <c:pt idx="6">
                  <c:v>137.1</c:v>
                </c:pt>
                <c:pt idx="7">
                  <c:v>137.30000000000001</c:v>
                </c:pt>
                <c:pt idx="8">
                  <c:v>138.19999999999999</c:v>
                </c:pt>
                <c:pt idx="9">
                  <c:v>149.4</c:v>
                </c:pt>
                <c:pt idx="10">
                  <c:v>172.3</c:v>
                </c:pt>
                <c:pt idx="11">
                  <c:v>189.3</c:v>
                </c:pt>
                <c:pt idx="12">
                  <c:v>185.3</c:v>
                </c:pt>
                <c:pt idx="13">
                  <c:v>173.7</c:v>
                </c:pt>
              </c:numCache>
            </c:numRef>
          </c:val>
          <c:smooth val="0"/>
        </c:ser>
        <c:ser>
          <c:idx val="1"/>
          <c:order val="1"/>
          <c:tx>
            <c:strRef>
              <c:f>Productivity!$D$4</c:f>
              <c:strCache>
                <c:ptCount val="1"/>
                <c:pt idx="0">
                  <c:v>Nominal value added per worker, Index (2000 = 100)</c:v>
                </c:pt>
              </c:strCache>
            </c:strRef>
          </c:tx>
          <c:spPr>
            <a:ln w="28575" cap="rnd">
              <a:solidFill>
                <a:schemeClr val="accent1"/>
              </a:solidFill>
              <a:round/>
            </a:ln>
            <a:effectLst/>
          </c:spPr>
          <c:marker>
            <c:symbol val="circle"/>
            <c:size val="5"/>
            <c:spPr>
              <a:noFill/>
              <a:ln w="9525">
                <a:noFill/>
              </a:ln>
              <a:effectLst/>
            </c:spPr>
          </c:marker>
          <c:dLbls>
            <c:dLbl>
              <c:idx val="13"/>
              <c:layout/>
              <c:dLblPos val="b"/>
              <c:showLegendKey val="1"/>
              <c:showVal val="0"/>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Productivity!$B$5:$B$18</c:f>
              <c:strCach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2013e</c:v>
                </c:pt>
              </c:strCache>
            </c:strRef>
          </c:cat>
          <c:val>
            <c:numRef>
              <c:f>Productivity!$D$5:$D$18</c:f>
              <c:numCache>
                <c:formatCode>General</c:formatCode>
                <c:ptCount val="14"/>
                <c:pt idx="0">
                  <c:v>100</c:v>
                </c:pt>
                <c:pt idx="1">
                  <c:v>104.6</c:v>
                </c:pt>
                <c:pt idx="2">
                  <c:v>108.9</c:v>
                </c:pt>
                <c:pt idx="3">
                  <c:v>113.3</c:v>
                </c:pt>
                <c:pt idx="4">
                  <c:v>122</c:v>
                </c:pt>
                <c:pt idx="5">
                  <c:v>131.69999999999999</c:v>
                </c:pt>
                <c:pt idx="6">
                  <c:v>137</c:v>
                </c:pt>
                <c:pt idx="7">
                  <c:v>136.4</c:v>
                </c:pt>
                <c:pt idx="8">
                  <c:v>137</c:v>
                </c:pt>
                <c:pt idx="9">
                  <c:v>148.5</c:v>
                </c:pt>
                <c:pt idx="10">
                  <c:v>161.5</c:v>
                </c:pt>
                <c:pt idx="11">
                  <c:v>174.5</c:v>
                </c:pt>
                <c:pt idx="12">
                  <c:v>172.5</c:v>
                </c:pt>
                <c:pt idx="13">
                  <c:v>164.5</c:v>
                </c:pt>
              </c:numCache>
            </c:numRef>
          </c:val>
          <c:smooth val="0"/>
        </c:ser>
        <c:dLbls>
          <c:showLegendKey val="0"/>
          <c:showVal val="0"/>
          <c:showCatName val="0"/>
          <c:showSerName val="0"/>
          <c:showPercent val="0"/>
          <c:showBubbleSize val="0"/>
        </c:dLbls>
        <c:marker val="1"/>
        <c:smooth val="0"/>
        <c:axId val="1187733904"/>
        <c:axId val="1187744240"/>
      </c:lineChart>
      <c:catAx>
        <c:axId val="1187733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87744240"/>
        <c:crosses val="autoZero"/>
        <c:auto val="1"/>
        <c:lblAlgn val="ctr"/>
        <c:lblOffset val="100"/>
        <c:noMultiLvlLbl val="0"/>
      </c:catAx>
      <c:valAx>
        <c:axId val="1187744240"/>
        <c:scaling>
          <c:orientation val="minMax"/>
          <c:min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87733904"/>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WagesForecasting!$B$9</c:f>
              <c:strCache>
                <c:ptCount val="1"/>
                <c:pt idx="0">
                  <c:v>Basic Salary</c:v>
                </c:pt>
              </c:strCache>
            </c:strRef>
          </c:tx>
          <c:spPr>
            <a:solidFill>
              <a:schemeClr val="accent1"/>
            </a:solidFill>
            <a:ln>
              <a:solidFill>
                <a:schemeClr val="bg1"/>
              </a:solidFill>
            </a:ln>
            <a:effectLst/>
          </c:spPr>
          <c:invertIfNegative val="0"/>
          <c:dLbls>
            <c:numFmt formatCode="#,##0" sourceLinked="0"/>
            <c:spPr>
              <a:solidFill>
                <a:schemeClr val="accent1">
                  <a:lumMod val="20000"/>
                  <a:lumOff val="80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WagesForecasting!$C$8:$J$8</c:f>
              <c:strCache>
                <c:ptCount val="7"/>
                <c:pt idx="0">
                  <c:v>2013 Reality</c:v>
                </c:pt>
                <c:pt idx="1">
                  <c:v>2014 Reality</c:v>
                </c:pt>
                <c:pt idx="2">
                  <c:v>2015 (Estimate)</c:v>
                </c:pt>
                <c:pt idx="3">
                  <c:v>3% Increase (F)</c:v>
                </c:pt>
                <c:pt idx="4">
                  <c:v>6% Increase (F)</c:v>
                </c:pt>
                <c:pt idx="5">
                  <c:v>10% increase (F)</c:v>
                </c:pt>
                <c:pt idx="6">
                  <c:v>12% Increase (F) </c:v>
                </c:pt>
              </c:strCache>
            </c:strRef>
          </c:cat>
          <c:val>
            <c:numRef>
              <c:f>WagesForecasting!$C$9:$J$9</c:f>
              <c:numCache>
                <c:formatCode>0.00</c:formatCode>
                <c:ptCount val="7"/>
                <c:pt idx="0">
                  <c:v>80</c:v>
                </c:pt>
                <c:pt idx="1">
                  <c:v>100</c:v>
                </c:pt>
                <c:pt idx="2">
                  <c:v>128</c:v>
                </c:pt>
                <c:pt idx="3">
                  <c:v>131.84</c:v>
                </c:pt>
                <c:pt idx="4">
                  <c:v>135.68</c:v>
                </c:pt>
                <c:pt idx="5">
                  <c:v>140.80000000000001</c:v>
                </c:pt>
                <c:pt idx="6">
                  <c:v>143.36000000000001</c:v>
                </c:pt>
              </c:numCache>
            </c:numRef>
          </c:val>
        </c:ser>
        <c:ser>
          <c:idx val="1"/>
          <c:order val="1"/>
          <c:tx>
            <c:strRef>
              <c:f>WagesForecasting!$B$10</c:f>
              <c:strCache>
                <c:ptCount val="1"/>
                <c:pt idx="0">
                  <c:v>Attendance</c:v>
                </c:pt>
              </c:strCache>
            </c:strRef>
          </c:tx>
          <c:spPr>
            <a:solidFill>
              <a:schemeClr val="accent2"/>
            </a:solidFill>
            <a:ln>
              <a:solidFill>
                <a:schemeClr val="bg1"/>
              </a:solidFill>
            </a:ln>
            <a:effectLst/>
          </c:spPr>
          <c:invertIfNegative val="0"/>
          <c:cat>
            <c:strRef>
              <c:f>WagesForecasting!$C$8:$J$8</c:f>
              <c:strCache>
                <c:ptCount val="7"/>
                <c:pt idx="0">
                  <c:v>2013 Reality</c:v>
                </c:pt>
                <c:pt idx="1">
                  <c:v>2014 Reality</c:v>
                </c:pt>
                <c:pt idx="2">
                  <c:v>2015 (Estimate)</c:v>
                </c:pt>
                <c:pt idx="3">
                  <c:v>3% Increase (F)</c:v>
                </c:pt>
                <c:pt idx="4">
                  <c:v>6% Increase (F)</c:v>
                </c:pt>
                <c:pt idx="5">
                  <c:v>10% increase (F)</c:v>
                </c:pt>
                <c:pt idx="6">
                  <c:v>12% Increase (F) </c:v>
                </c:pt>
              </c:strCache>
            </c:strRef>
          </c:cat>
          <c:val>
            <c:numRef>
              <c:f>WagesForecasting!$C$10:$J$10</c:f>
              <c:numCache>
                <c:formatCode>0.00</c:formatCode>
                <c:ptCount val="7"/>
                <c:pt idx="0">
                  <c:v>10</c:v>
                </c:pt>
                <c:pt idx="1">
                  <c:v>10</c:v>
                </c:pt>
                <c:pt idx="2">
                  <c:v>10</c:v>
                </c:pt>
                <c:pt idx="3">
                  <c:v>10</c:v>
                </c:pt>
                <c:pt idx="4">
                  <c:v>10</c:v>
                </c:pt>
                <c:pt idx="5">
                  <c:v>10</c:v>
                </c:pt>
                <c:pt idx="6">
                  <c:v>10</c:v>
                </c:pt>
              </c:numCache>
            </c:numRef>
          </c:val>
        </c:ser>
        <c:ser>
          <c:idx val="2"/>
          <c:order val="2"/>
          <c:tx>
            <c:strRef>
              <c:f>WagesForecasting!$B$11</c:f>
              <c:strCache>
                <c:ptCount val="1"/>
                <c:pt idx="0">
                  <c:v>Seniority</c:v>
                </c:pt>
              </c:strCache>
            </c:strRef>
          </c:tx>
          <c:spPr>
            <a:solidFill>
              <a:schemeClr val="accent3"/>
            </a:solidFill>
            <a:ln>
              <a:solidFill>
                <a:schemeClr val="bg1"/>
              </a:solidFill>
            </a:ln>
            <a:effectLst/>
          </c:spPr>
          <c:invertIfNegative val="0"/>
          <c:cat>
            <c:strRef>
              <c:f>WagesForecasting!$C$8:$J$8</c:f>
              <c:strCache>
                <c:ptCount val="7"/>
                <c:pt idx="0">
                  <c:v>2013 Reality</c:v>
                </c:pt>
                <c:pt idx="1">
                  <c:v>2014 Reality</c:v>
                </c:pt>
                <c:pt idx="2">
                  <c:v>2015 (Estimate)</c:v>
                </c:pt>
                <c:pt idx="3">
                  <c:v>3% Increase (F)</c:v>
                </c:pt>
                <c:pt idx="4">
                  <c:v>6% Increase (F)</c:v>
                </c:pt>
                <c:pt idx="5">
                  <c:v>10% increase (F)</c:v>
                </c:pt>
                <c:pt idx="6">
                  <c:v>12% Increase (F) </c:v>
                </c:pt>
              </c:strCache>
            </c:strRef>
          </c:cat>
          <c:val>
            <c:numRef>
              <c:f>WagesForecasting!$C$11:$J$11</c:f>
              <c:numCache>
                <c:formatCode>0.00</c:formatCode>
                <c:ptCount val="7"/>
                <c:pt idx="0">
                  <c:v>3</c:v>
                </c:pt>
                <c:pt idx="1">
                  <c:v>4</c:v>
                </c:pt>
                <c:pt idx="2">
                  <c:v>5</c:v>
                </c:pt>
                <c:pt idx="3">
                  <c:v>6</c:v>
                </c:pt>
                <c:pt idx="4">
                  <c:v>6</c:v>
                </c:pt>
                <c:pt idx="5">
                  <c:v>6</c:v>
                </c:pt>
                <c:pt idx="6">
                  <c:v>6</c:v>
                </c:pt>
              </c:numCache>
            </c:numRef>
          </c:val>
        </c:ser>
        <c:ser>
          <c:idx val="3"/>
          <c:order val="3"/>
          <c:tx>
            <c:strRef>
              <c:f>WagesForecasting!$B$12</c:f>
              <c:strCache>
                <c:ptCount val="1"/>
                <c:pt idx="0">
                  <c:v>Transport/Housing</c:v>
                </c:pt>
              </c:strCache>
            </c:strRef>
          </c:tx>
          <c:spPr>
            <a:solidFill>
              <a:schemeClr val="accent4"/>
            </a:solidFill>
            <a:ln>
              <a:solidFill>
                <a:schemeClr val="bg1"/>
              </a:solidFill>
            </a:ln>
            <a:effectLst/>
          </c:spPr>
          <c:invertIfNegative val="0"/>
          <c:cat>
            <c:strRef>
              <c:f>WagesForecasting!$C$8:$J$8</c:f>
              <c:strCache>
                <c:ptCount val="7"/>
                <c:pt idx="0">
                  <c:v>2013 Reality</c:v>
                </c:pt>
                <c:pt idx="1">
                  <c:v>2014 Reality</c:v>
                </c:pt>
                <c:pt idx="2">
                  <c:v>2015 (Estimate)</c:v>
                </c:pt>
                <c:pt idx="3">
                  <c:v>3% Increase (F)</c:v>
                </c:pt>
                <c:pt idx="4">
                  <c:v>6% Increase (F)</c:v>
                </c:pt>
                <c:pt idx="5">
                  <c:v>10% increase (F)</c:v>
                </c:pt>
                <c:pt idx="6">
                  <c:v>12% Increase (F) </c:v>
                </c:pt>
              </c:strCache>
            </c:strRef>
          </c:cat>
          <c:val>
            <c:numRef>
              <c:f>WagesForecasting!$C$12:$J$12</c:f>
              <c:numCache>
                <c:formatCode>0.00</c:formatCode>
                <c:ptCount val="7"/>
                <c:pt idx="0">
                  <c:v>7</c:v>
                </c:pt>
                <c:pt idx="1">
                  <c:v>8</c:v>
                </c:pt>
                <c:pt idx="2">
                  <c:v>10</c:v>
                </c:pt>
                <c:pt idx="3">
                  <c:v>10</c:v>
                </c:pt>
                <c:pt idx="4">
                  <c:v>10</c:v>
                </c:pt>
                <c:pt idx="5">
                  <c:v>10</c:v>
                </c:pt>
                <c:pt idx="6">
                  <c:v>10</c:v>
                </c:pt>
              </c:numCache>
            </c:numRef>
          </c:val>
        </c:ser>
        <c:dLbls>
          <c:showLegendKey val="0"/>
          <c:showVal val="0"/>
          <c:showCatName val="0"/>
          <c:showSerName val="0"/>
          <c:showPercent val="0"/>
          <c:showBubbleSize val="0"/>
        </c:dLbls>
        <c:gapWidth val="120"/>
        <c:overlap val="100"/>
        <c:axId val="1187738256"/>
        <c:axId val="1187740976"/>
        <c:extLst/>
      </c:barChart>
      <c:catAx>
        <c:axId val="118773825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n-US"/>
          </a:p>
        </c:txPr>
        <c:crossAx val="1187740976"/>
        <c:crosses val="autoZero"/>
        <c:auto val="1"/>
        <c:lblAlgn val="ctr"/>
        <c:lblOffset val="100"/>
        <c:noMultiLvlLbl val="0"/>
      </c:catAx>
      <c:valAx>
        <c:axId val="1187740976"/>
        <c:scaling>
          <c:orientation val="minMax"/>
          <c:max val="200"/>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n-US"/>
                  <a:t>Total earnings in USD for Factory Worker</a:t>
                </a:r>
              </a:p>
            </c:rich>
          </c:tx>
          <c:layout/>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1187738256"/>
        <c:crosses val="autoZero"/>
        <c:crossBetween val="between"/>
        <c:majorUnit val="25"/>
      </c:valAx>
      <c:dTable>
        <c:showHorzBorder val="1"/>
        <c:showVertBorder val="1"/>
        <c:showOutline val="1"/>
        <c:showKeys val="1"/>
        <c:spPr>
          <a:noFill/>
          <a:ln w="9525" cap="flat" cmpd="sng" algn="ctr">
            <a:solidFill>
              <a:schemeClr val="dk1">
                <a:lumMod val="15000"/>
                <a:lumOff val="85000"/>
              </a:schemeClr>
            </a:solidFill>
            <a:round/>
          </a:ln>
          <a:effectLst/>
        </c:spPr>
        <c:txPr>
          <a:bodyPr rot="0" spcFirstLastPara="1" vertOverflow="ellipsis" vert="horz" wrap="square" anchor="ctr" anchorCtr="1"/>
          <a:lstStyle/>
          <a:p>
            <a:pPr rtl="0">
              <a:defRPr sz="800" b="0" i="0" u="none" strike="noStrike" kern="1200" baseline="0">
                <a:solidFill>
                  <a:schemeClr val="dk1">
                    <a:lumMod val="65000"/>
                    <a:lumOff val="35000"/>
                  </a:schemeClr>
                </a:solidFill>
                <a:latin typeface="+mn-lt"/>
                <a:ea typeface="+mn-ea"/>
                <a:cs typeface="+mn-cs"/>
              </a:defRPr>
            </a:pPr>
            <a:endParaRPr lang="en-US"/>
          </a:p>
        </c:txPr>
      </c:dTable>
      <c:spPr>
        <a:pattFill prst="ltDnDiag">
          <a:fgClr>
            <a:schemeClr val="dk1">
              <a:lumMod val="15000"/>
              <a:lumOff val="85000"/>
            </a:schemeClr>
          </a:fgClr>
          <a:bgClr>
            <a:schemeClr val="lt1"/>
          </a:bgClr>
        </a:patt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noFill/>
      <a:round/>
    </a:ln>
    <a:effectLst/>
  </c:spPr>
  <c:txPr>
    <a:bodyPr/>
    <a:lstStyle/>
    <a:p>
      <a:pPr>
        <a:defRPr/>
      </a:pPr>
      <a:endParaRPr lang="en-US"/>
    </a:p>
  </c:txPr>
  <c:externalData r:id="rId3">
    <c:autoUpdate val="0"/>
  </c:externalData>
  <c:userShapes r:id="rId4"/>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WagesForecasting!$B$9</c:f>
              <c:strCache>
                <c:ptCount val="1"/>
                <c:pt idx="0">
                  <c:v>Basic Salary</c:v>
                </c:pt>
              </c:strCache>
            </c:strRef>
          </c:tx>
          <c:spPr>
            <a:solidFill>
              <a:schemeClr val="accent1"/>
            </a:solidFill>
            <a:ln>
              <a:solidFill>
                <a:schemeClr val="bg1"/>
              </a:solidFill>
            </a:ln>
            <a:effectLst/>
          </c:spPr>
          <c:invertIfNegative val="0"/>
          <c:dLbls>
            <c:numFmt formatCode="#,##0" sourceLinked="0"/>
            <c:spPr>
              <a:solidFill>
                <a:schemeClr val="accent1">
                  <a:lumMod val="20000"/>
                  <a:lumOff val="80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WagesForecasting!$C$8:$J$8</c:f>
              <c:strCache>
                <c:ptCount val="7"/>
                <c:pt idx="0">
                  <c:v>2013 Reality</c:v>
                </c:pt>
                <c:pt idx="1">
                  <c:v>2014 Reality</c:v>
                </c:pt>
                <c:pt idx="2">
                  <c:v>2015 (Estimate)</c:v>
                </c:pt>
                <c:pt idx="3">
                  <c:v>3% Increase (F)</c:v>
                </c:pt>
                <c:pt idx="4">
                  <c:v>6% Increase (F)</c:v>
                </c:pt>
                <c:pt idx="5">
                  <c:v>10% increase (F)</c:v>
                </c:pt>
                <c:pt idx="6">
                  <c:v>12% Increase (F) </c:v>
                </c:pt>
              </c:strCache>
            </c:strRef>
          </c:cat>
          <c:val>
            <c:numRef>
              <c:f>WagesForecasting!$C$9:$J$9</c:f>
              <c:numCache>
                <c:formatCode>0.00</c:formatCode>
                <c:ptCount val="7"/>
                <c:pt idx="0">
                  <c:v>80</c:v>
                </c:pt>
                <c:pt idx="1">
                  <c:v>100</c:v>
                </c:pt>
                <c:pt idx="2">
                  <c:v>128</c:v>
                </c:pt>
                <c:pt idx="3">
                  <c:v>131.84</c:v>
                </c:pt>
                <c:pt idx="4">
                  <c:v>135.68</c:v>
                </c:pt>
                <c:pt idx="5">
                  <c:v>140.80000000000001</c:v>
                </c:pt>
                <c:pt idx="6">
                  <c:v>143.36000000000001</c:v>
                </c:pt>
              </c:numCache>
            </c:numRef>
          </c:val>
        </c:ser>
        <c:ser>
          <c:idx val="1"/>
          <c:order val="1"/>
          <c:tx>
            <c:strRef>
              <c:f>WagesForecasting!$B$10</c:f>
              <c:strCache>
                <c:ptCount val="1"/>
                <c:pt idx="0">
                  <c:v>Attendance</c:v>
                </c:pt>
              </c:strCache>
            </c:strRef>
          </c:tx>
          <c:spPr>
            <a:solidFill>
              <a:schemeClr val="accent2"/>
            </a:solidFill>
            <a:ln>
              <a:solidFill>
                <a:schemeClr val="bg1"/>
              </a:solidFill>
            </a:ln>
            <a:effectLst/>
          </c:spPr>
          <c:invertIfNegative val="0"/>
          <c:cat>
            <c:strRef>
              <c:f>WagesForecasting!$C$8:$J$8</c:f>
              <c:strCache>
                <c:ptCount val="7"/>
                <c:pt idx="0">
                  <c:v>2013 Reality</c:v>
                </c:pt>
                <c:pt idx="1">
                  <c:v>2014 Reality</c:v>
                </c:pt>
                <c:pt idx="2">
                  <c:v>2015 (Estimate)</c:v>
                </c:pt>
                <c:pt idx="3">
                  <c:v>3% Increase (F)</c:v>
                </c:pt>
                <c:pt idx="4">
                  <c:v>6% Increase (F)</c:v>
                </c:pt>
                <c:pt idx="5">
                  <c:v>10% increase (F)</c:v>
                </c:pt>
                <c:pt idx="6">
                  <c:v>12% Increase (F) </c:v>
                </c:pt>
              </c:strCache>
            </c:strRef>
          </c:cat>
          <c:val>
            <c:numRef>
              <c:f>WagesForecasting!$C$10:$J$10</c:f>
              <c:numCache>
                <c:formatCode>0.00</c:formatCode>
                <c:ptCount val="7"/>
                <c:pt idx="0">
                  <c:v>10</c:v>
                </c:pt>
                <c:pt idx="1">
                  <c:v>10</c:v>
                </c:pt>
                <c:pt idx="2">
                  <c:v>10</c:v>
                </c:pt>
                <c:pt idx="3">
                  <c:v>10</c:v>
                </c:pt>
                <c:pt idx="4">
                  <c:v>10</c:v>
                </c:pt>
                <c:pt idx="5">
                  <c:v>10</c:v>
                </c:pt>
                <c:pt idx="6">
                  <c:v>10</c:v>
                </c:pt>
              </c:numCache>
            </c:numRef>
          </c:val>
        </c:ser>
        <c:ser>
          <c:idx val="2"/>
          <c:order val="2"/>
          <c:tx>
            <c:strRef>
              <c:f>WagesForecasting!$B$11</c:f>
              <c:strCache>
                <c:ptCount val="1"/>
                <c:pt idx="0">
                  <c:v>Seniority</c:v>
                </c:pt>
              </c:strCache>
            </c:strRef>
          </c:tx>
          <c:spPr>
            <a:solidFill>
              <a:schemeClr val="accent3"/>
            </a:solidFill>
            <a:ln>
              <a:solidFill>
                <a:schemeClr val="bg1"/>
              </a:solidFill>
            </a:ln>
            <a:effectLst/>
          </c:spPr>
          <c:invertIfNegative val="0"/>
          <c:cat>
            <c:strRef>
              <c:f>WagesForecasting!$C$8:$J$8</c:f>
              <c:strCache>
                <c:ptCount val="7"/>
                <c:pt idx="0">
                  <c:v>2013 Reality</c:v>
                </c:pt>
                <c:pt idx="1">
                  <c:v>2014 Reality</c:v>
                </c:pt>
                <c:pt idx="2">
                  <c:v>2015 (Estimate)</c:v>
                </c:pt>
                <c:pt idx="3">
                  <c:v>3% Increase (F)</c:v>
                </c:pt>
                <c:pt idx="4">
                  <c:v>6% Increase (F)</c:v>
                </c:pt>
                <c:pt idx="5">
                  <c:v>10% increase (F)</c:v>
                </c:pt>
                <c:pt idx="6">
                  <c:v>12% Increase (F) </c:v>
                </c:pt>
              </c:strCache>
            </c:strRef>
          </c:cat>
          <c:val>
            <c:numRef>
              <c:f>WagesForecasting!$C$11:$J$11</c:f>
              <c:numCache>
                <c:formatCode>0.00</c:formatCode>
                <c:ptCount val="7"/>
                <c:pt idx="0">
                  <c:v>3</c:v>
                </c:pt>
                <c:pt idx="1">
                  <c:v>4</c:v>
                </c:pt>
                <c:pt idx="2">
                  <c:v>5</c:v>
                </c:pt>
                <c:pt idx="3">
                  <c:v>6</c:v>
                </c:pt>
                <c:pt idx="4">
                  <c:v>6</c:v>
                </c:pt>
                <c:pt idx="5">
                  <c:v>6</c:v>
                </c:pt>
                <c:pt idx="6">
                  <c:v>6</c:v>
                </c:pt>
              </c:numCache>
            </c:numRef>
          </c:val>
        </c:ser>
        <c:ser>
          <c:idx val="3"/>
          <c:order val="3"/>
          <c:tx>
            <c:strRef>
              <c:f>WagesForecasting!$B$12</c:f>
              <c:strCache>
                <c:ptCount val="1"/>
                <c:pt idx="0">
                  <c:v>Transport/Housing</c:v>
                </c:pt>
              </c:strCache>
            </c:strRef>
          </c:tx>
          <c:spPr>
            <a:solidFill>
              <a:schemeClr val="accent4"/>
            </a:solidFill>
            <a:ln>
              <a:solidFill>
                <a:schemeClr val="bg1"/>
              </a:solidFill>
            </a:ln>
            <a:effectLst/>
          </c:spPr>
          <c:invertIfNegative val="0"/>
          <c:cat>
            <c:strRef>
              <c:f>WagesForecasting!$C$8:$J$8</c:f>
              <c:strCache>
                <c:ptCount val="7"/>
                <c:pt idx="0">
                  <c:v>2013 Reality</c:v>
                </c:pt>
                <c:pt idx="1">
                  <c:v>2014 Reality</c:v>
                </c:pt>
                <c:pt idx="2">
                  <c:v>2015 (Estimate)</c:v>
                </c:pt>
                <c:pt idx="3">
                  <c:v>3% Increase (F)</c:v>
                </c:pt>
                <c:pt idx="4">
                  <c:v>6% Increase (F)</c:v>
                </c:pt>
                <c:pt idx="5">
                  <c:v>10% increase (F)</c:v>
                </c:pt>
                <c:pt idx="6">
                  <c:v>12% Increase (F) </c:v>
                </c:pt>
              </c:strCache>
            </c:strRef>
          </c:cat>
          <c:val>
            <c:numRef>
              <c:f>WagesForecasting!$C$12:$J$12</c:f>
              <c:numCache>
                <c:formatCode>0.00</c:formatCode>
                <c:ptCount val="7"/>
                <c:pt idx="0">
                  <c:v>7</c:v>
                </c:pt>
                <c:pt idx="1">
                  <c:v>8</c:v>
                </c:pt>
                <c:pt idx="2">
                  <c:v>10</c:v>
                </c:pt>
                <c:pt idx="3">
                  <c:v>10</c:v>
                </c:pt>
                <c:pt idx="4">
                  <c:v>10</c:v>
                </c:pt>
                <c:pt idx="5">
                  <c:v>10</c:v>
                </c:pt>
                <c:pt idx="6">
                  <c:v>10</c:v>
                </c:pt>
              </c:numCache>
            </c:numRef>
          </c:val>
        </c:ser>
        <c:ser>
          <c:idx val="5"/>
          <c:order val="5"/>
          <c:tx>
            <c:strRef>
              <c:f>WagesForecasting!$B$14</c:f>
              <c:strCache>
                <c:ptCount val="1"/>
                <c:pt idx="0">
                  <c:v>Productivity Incentives</c:v>
                </c:pt>
              </c:strCache>
            </c:strRef>
          </c:tx>
          <c:spPr>
            <a:solidFill>
              <a:schemeClr val="accent6"/>
            </a:solidFill>
            <a:ln>
              <a:solidFill>
                <a:schemeClr val="bg1"/>
              </a:solidFill>
            </a:ln>
            <a:effectLst/>
          </c:spPr>
          <c:invertIfNegative val="0"/>
          <c:cat>
            <c:strRef>
              <c:f>WagesForecasting!$C$8:$J$8</c:f>
              <c:strCache>
                <c:ptCount val="7"/>
                <c:pt idx="0">
                  <c:v>2013 Reality</c:v>
                </c:pt>
                <c:pt idx="1">
                  <c:v>2014 Reality</c:v>
                </c:pt>
                <c:pt idx="2">
                  <c:v>2015 (Estimate)</c:v>
                </c:pt>
                <c:pt idx="3">
                  <c:v>3% Increase (F)</c:v>
                </c:pt>
                <c:pt idx="4">
                  <c:v>6% Increase (F)</c:v>
                </c:pt>
                <c:pt idx="5">
                  <c:v>10% increase (F)</c:v>
                </c:pt>
                <c:pt idx="6">
                  <c:v>12% Increase (F) </c:v>
                </c:pt>
              </c:strCache>
            </c:strRef>
          </c:cat>
          <c:val>
            <c:numRef>
              <c:f>WagesForecasting!$C$14:$J$14</c:f>
              <c:numCache>
                <c:formatCode>0.00</c:formatCode>
                <c:ptCount val="7"/>
                <c:pt idx="0">
                  <c:v>19</c:v>
                </c:pt>
                <c:pt idx="1">
                  <c:v>19</c:v>
                </c:pt>
                <c:pt idx="2">
                  <c:v>20</c:v>
                </c:pt>
                <c:pt idx="3">
                  <c:v>20</c:v>
                </c:pt>
                <c:pt idx="4">
                  <c:v>20</c:v>
                </c:pt>
                <c:pt idx="5">
                  <c:v>20</c:v>
                </c:pt>
                <c:pt idx="6">
                  <c:v>20</c:v>
                </c:pt>
              </c:numCache>
            </c:numRef>
          </c:val>
        </c:ser>
        <c:ser>
          <c:idx val="6"/>
          <c:order val="6"/>
          <c:tx>
            <c:strRef>
              <c:f>WagesForecasting!$B$15</c:f>
              <c:strCache>
                <c:ptCount val="1"/>
                <c:pt idx="0">
                  <c:v>Normal OT</c:v>
                </c:pt>
              </c:strCache>
            </c:strRef>
          </c:tx>
          <c:spPr>
            <a:solidFill>
              <a:schemeClr val="accent1">
                <a:lumMod val="60000"/>
              </a:schemeClr>
            </a:solidFill>
            <a:ln>
              <a:solidFill>
                <a:schemeClr val="bg1"/>
              </a:solidFill>
            </a:ln>
            <a:effectLst/>
          </c:spPr>
          <c:invertIfNegative val="0"/>
          <c:cat>
            <c:strRef>
              <c:f>WagesForecasting!$C$8:$J$8</c:f>
              <c:strCache>
                <c:ptCount val="7"/>
                <c:pt idx="0">
                  <c:v>2013 Reality</c:v>
                </c:pt>
                <c:pt idx="1">
                  <c:v>2014 Reality</c:v>
                </c:pt>
                <c:pt idx="2">
                  <c:v>2015 (Estimate)</c:v>
                </c:pt>
                <c:pt idx="3">
                  <c:v>3% Increase (F)</c:v>
                </c:pt>
                <c:pt idx="4">
                  <c:v>6% Increase (F)</c:v>
                </c:pt>
                <c:pt idx="5">
                  <c:v>10% increase (F)</c:v>
                </c:pt>
                <c:pt idx="6">
                  <c:v>12% Increase (F) </c:v>
                </c:pt>
              </c:strCache>
            </c:strRef>
          </c:cat>
          <c:val>
            <c:numRef>
              <c:f>WagesForecasting!$C$15:$J$15</c:f>
              <c:numCache>
                <c:formatCode>0.00</c:formatCode>
                <c:ptCount val="7"/>
                <c:pt idx="0">
                  <c:v>25.384615384615387</c:v>
                </c:pt>
                <c:pt idx="1">
                  <c:v>31.73076923076923</c:v>
                </c:pt>
                <c:pt idx="2">
                  <c:v>40.61538461538462</c:v>
                </c:pt>
                <c:pt idx="3">
                  <c:v>40.284444444444439</c:v>
                </c:pt>
                <c:pt idx="4">
                  <c:v>43.052307692307693</c:v>
                </c:pt>
                <c:pt idx="5">
                  <c:v>44.676923076923075</c:v>
                </c:pt>
                <c:pt idx="6">
                  <c:v>45.48923076923078</c:v>
                </c:pt>
              </c:numCache>
            </c:numRef>
          </c:val>
        </c:ser>
        <c:ser>
          <c:idx val="7"/>
          <c:order val="7"/>
          <c:tx>
            <c:strRef>
              <c:f>WagesForecasting!$B$16</c:f>
              <c:strCache>
                <c:ptCount val="1"/>
                <c:pt idx="0">
                  <c:v>Normal OT Meals</c:v>
                </c:pt>
              </c:strCache>
            </c:strRef>
          </c:tx>
          <c:spPr>
            <a:solidFill>
              <a:schemeClr val="accent2">
                <a:lumMod val="60000"/>
              </a:schemeClr>
            </a:solidFill>
            <a:ln>
              <a:solidFill>
                <a:schemeClr val="bg1"/>
              </a:solidFill>
            </a:ln>
            <a:effectLst/>
          </c:spPr>
          <c:invertIfNegative val="0"/>
          <c:cat>
            <c:strRef>
              <c:f>WagesForecasting!$C$8:$J$8</c:f>
              <c:strCache>
                <c:ptCount val="7"/>
                <c:pt idx="0">
                  <c:v>2013 Reality</c:v>
                </c:pt>
                <c:pt idx="1">
                  <c:v>2014 Reality</c:v>
                </c:pt>
                <c:pt idx="2">
                  <c:v>2015 (Estimate)</c:v>
                </c:pt>
                <c:pt idx="3">
                  <c:v>3% Increase (F)</c:v>
                </c:pt>
                <c:pt idx="4">
                  <c:v>6% Increase (F)</c:v>
                </c:pt>
                <c:pt idx="5">
                  <c:v>10% increase (F)</c:v>
                </c:pt>
                <c:pt idx="6">
                  <c:v>12% Increase (F) </c:v>
                </c:pt>
              </c:strCache>
            </c:strRef>
          </c:cat>
          <c:val>
            <c:numRef>
              <c:f>WagesForecasting!$C$16:$J$16</c:f>
              <c:numCache>
                <c:formatCode>0.00</c:formatCode>
                <c:ptCount val="7"/>
                <c:pt idx="0">
                  <c:v>11</c:v>
                </c:pt>
                <c:pt idx="1">
                  <c:v>11</c:v>
                </c:pt>
                <c:pt idx="2">
                  <c:v>11</c:v>
                </c:pt>
                <c:pt idx="3">
                  <c:v>11</c:v>
                </c:pt>
                <c:pt idx="4">
                  <c:v>11</c:v>
                </c:pt>
                <c:pt idx="5">
                  <c:v>11</c:v>
                </c:pt>
                <c:pt idx="6">
                  <c:v>11</c:v>
                </c:pt>
              </c:numCache>
            </c:numRef>
          </c:val>
        </c:ser>
        <c:ser>
          <c:idx val="8"/>
          <c:order val="8"/>
          <c:tx>
            <c:strRef>
              <c:f>WagesForecasting!$B$17</c:f>
              <c:strCache>
                <c:ptCount val="1"/>
                <c:pt idx="0">
                  <c:v>Work on PH holidays (14 per year)</c:v>
                </c:pt>
              </c:strCache>
            </c:strRef>
          </c:tx>
          <c:spPr>
            <a:solidFill>
              <a:schemeClr val="accent3">
                <a:lumMod val="60000"/>
              </a:schemeClr>
            </a:solidFill>
            <a:ln>
              <a:solidFill>
                <a:schemeClr val="bg1"/>
              </a:solidFill>
            </a:ln>
            <a:effectLst/>
          </c:spPr>
          <c:invertIfNegative val="0"/>
          <c:cat>
            <c:strRef>
              <c:f>WagesForecasting!$C$8:$J$8</c:f>
              <c:strCache>
                <c:ptCount val="7"/>
                <c:pt idx="0">
                  <c:v>2013 Reality</c:v>
                </c:pt>
                <c:pt idx="1">
                  <c:v>2014 Reality</c:v>
                </c:pt>
                <c:pt idx="2">
                  <c:v>2015 (Estimate)</c:v>
                </c:pt>
                <c:pt idx="3">
                  <c:v>3% Increase (F)</c:v>
                </c:pt>
                <c:pt idx="4">
                  <c:v>6% Increase (F)</c:v>
                </c:pt>
                <c:pt idx="5">
                  <c:v>10% increase (F)</c:v>
                </c:pt>
                <c:pt idx="6">
                  <c:v>12% Increase (F) </c:v>
                </c:pt>
              </c:strCache>
            </c:strRef>
          </c:cat>
          <c:val>
            <c:numRef>
              <c:f>WagesForecasting!$C$17:$J$17</c:f>
              <c:numCache>
                <c:formatCode>0.00</c:formatCode>
                <c:ptCount val="7"/>
                <c:pt idx="0">
                  <c:v>3.5897435897435899</c:v>
                </c:pt>
                <c:pt idx="1">
                  <c:v>4.4871794871794872</c:v>
                </c:pt>
                <c:pt idx="2">
                  <c:v>5.7435897435897445</c:v>
                </c:pt>
                <c:pt idx="3">
                  <c:v>5.6967901234567897</c:v>
                </c:pt>
                <c:pt idx="4">
                  <c:v>6.0882051282051286</c:v>
                </c:pt>
                <c:pt idx="5">
                  <c:v>6.3179487179487177</c:v>
                </c:pt>
                <c:pt idx="6">
                  <c:v>6.4328205128205136</c:v>
                </c:pt>
              </c:numCache>
            </c:numRef>
          </c:val>
        </c:ser>
        <c:ser>
          <c:idx val="9"/>
          <c:order val="9"/>
          <c:tx>
            <c:strRef>
              <c:f>WagesForecasting!$B$18</c:f>
              <c:strCache>
                <c:ptCount val="1"/>
                <c:pt idx="0">
                  <c:v>OT &amp; Meals on PH</c:v>
                </c:pt>
              </c:strCache>
            </c:strRef>
          </c:tx>
          <c:spPr>
            <a:solidFill>
              <a:schemeClr val="accent4">
                <a:lumMod val="60000"/>
              </a:schemeClr>
            </a:solidFill>
            <a:ln>
              <a:solidFill>
                <a:schemeClr val="bg1"/>
              </a:solidFill>
            </a:ln>
            <a:effectLst/>
          </c:spPr>
          <c:invertIfNegative val="0"/>
          <c:cat>
            <c:strRef>
              <c:f>WagesForecasting!$C$8:$J$8</c:f>
              <c:strCache>
                <c:ptCount val="7"/>
                <c:pt idx="0">
                  <c:v>2013 Reality</c:v>
                </c:pt>
                <c:pt idx="1">
                  <c:v>2014 Reality</c:v>
                </c:pt>
                <c:pt idx="2">
                  <c:v>2015 (Estimate)</c:v>
                </c:pt>
                <c:pt idx="3">
                  <c:v>3% Increase (F)</c:v>
                </c:pt>
                <c:pt idx="4">
                  <c:v>6% Increase (F)</c:v>
                </c:pt>
                <c:pt idx="5">
                  <c:v>10% increase (F)</c:v>
                </c:pt>
                <c:pt idx="6">
                  <c:v>12% Increase (F) </c:v>
                </c:pt>
              </c:strCache>
            </c:strRef>
          </c:cat>
          <c:val>
            <c:numRef>
              <c:f>WagesForecasting!$C$18:$J$18</c:f>
              <c:numCache>
                <c:formatCode>0.00</c:formatCode>
                <c:ptCount val="7"/>
                <c:pt idx="0">
                  <c:v>3.2756410256410264</c:v>
                </c:pt>
                <c:pt idx="1">
                  <c:v>3.9487179487179489</c:v>
                </c:pt>
                <c:pt idx="2">
                  <c:v>4.8910256410256405</c:v>
                </c:pt>
                <c:pt idx="3">
                  <c:v>4.8559259259259253</c:v>
                </c:pt>
                <c:pt idx="4">
                  <c:v>5.1494871794871795</c:v>
                </c:pt>
                <c:pt idx="5">
                  <c:v>5.3217948717948715</c:v>
                </c:pt>
                <c:pt idx="6">
                  <c:v>5.4079487179487185</c:v>
                </c:pt>
              </c:numCache>
            </c:numRef>
          </c:val>
        </c:ser>
        <c:ser>
          <c:idx val="10"/>
          <c:order val="10"/>
          <c:tx>
            <c:strRef>
              <c:f>WagesForecasting!$B$19</c:f>
              <c:strCache>
                <c:ptCount val="1"/>
                <c:pt idx="0">
                  <c:v>Annual leave payout (12 per year)</c:v>
                </c:pt>
              </c:strCache>
            </c:strRef>
          </c:tx>
          <c:spPr>
            <a:solidFill>
              <a:schemeClr val="accent5">
                <a:lumMod val="60000"/>
              </a:schemeClr>
            </a:solidFill>
            <a:ln>
              <a:solidFill>
                <a:schemeClr val="bg1"/>
              </a:solidFill>
            </a:ln>
            <a:effectLst/>
          </c:spPr>
          <c:invertIfNegative val="0"/>
          <c:cat>
            <c:strRef>
              <c:f>WagesForecasting!$C$8:$J$8</c:f>
              <c:strCache>
                <c:ptCount val="7"/>
                <c:pt idx="0">
                  <c:v>2013 Reality</c:v>
                </c:pt>
                <c:pt idx="1">
                  <c:v>2014 Reality</c:v>
                </c:pt>
                <c:pt idx="2">
                  <c:v>2015 (Estimate)</c:v>
                </c:pt>
                <c:pt idx="3">
                  <c:v>3% Increase (F)</c:v>
                </c:pt>
                <c:pt idx="4">
                  <c:v>6% Increase (F)</c:v>
                </c:pt>
                <c:pt idx="5">
                  <c:v>10% increase (F)</c:v>
                </c:pt>
                <c:pt idx="6">
                  <c:v>12% Increase (F) </c:v>
                </c:pt>
              </c:strCache>
            </c:strRef>
          </c:cat>
          <c:val>
            <c:numRef>
              <c:f>WagesForecasting!$C$19:$J$19</c:f>
              <c:numCache>
                <c:formatCode>0.00</c:formatCode>
                <c:ptCount val="7"/>
                <c:pt idx="0">
                  <c:v>3.0769230769230771</c:v>
                </c:pt>
                <c:pt idx="1">
                  <c:v>3.8461538461538463</c:v>
                </c:pt>
                <c:pt idx="2">
                  <c:v>4.9230769230769234</c:v>
                </c:pt>
                <c:pt idx="3">
                  <c:v>4.8829629629629627</c:v>
                </c:pt>
                <c:pt idx="4">
                  <c:v>5.2184615384615389</c:v>
                </c:pt>
                <c:pt idx="5">
                  <c:v>5.4153846153846148</c:v>
                </c:pt>
                <c:pt idx="6">
                  <c:v>5.5138461538461554</c:v>
                </c:pt>
              </c:numCache>
            </c:numRef>
          </c:val>
        </c:ser>
        <c:ser>
          <c:idx val="11"/>
          <c:order val="11"/>
          <c:tx>
            <c:strRef>
              <c:f>WagesForecasting!$B$20</c:f>
              <c:strCache>
                <c:ptCount val="1"/>
                <c:pt idx="0">
                  <c:v>Total earnings</c:v>
                </c:pt>
              </c:strCache>
            </c:strRef>
          </c:tx>
          <c:spPr>
            <a:noFill/>
            <a:ln>
              <a:noFill/>
            </a:ln>
            <a:effectLst/>
          </c:spPr>
          <c:invertIfNegative val="0"/>
          <c:dLbls>
            <c:spPr>
              <a:solidFill>
                <a:schemeClr val="accent4">
                  <a:lumMod val="20000"/>
                  <a:lumOff val="80000"/>
                </a:schemeClr>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dk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WagesForecasting!$C$8:$J$8</c:f>
              <c:strCache>
                <c:ptCount val="7"/>
                <c:pt idx="0">
                  <c:v>2013 Reality</c:v>
                </c:pt>
                <c:pt idx="1">
                  <c:v>2014 Reality</c:v>
                </c:pt>
                <c:pt idx="2">
                  <c:v>2015 (Estimate)</c:v>
                </c:pt>
                <c:pt idx="3">
                  <c:v>3% Increase (F)</c:v>
                </c:pt>
                <c:pt idx="4">
                  <c:v>6% Increase (F)</c:v>
                </c:pt>
                <c:pt idx="5">
                  <c:v>10% increase (F)</c:v>
                </c:pt>
                <c:pt idx="6">
                  <c:v>12% Increase (F) </c:v>
                </c:pt>
              </c:strCache>
            </c:strRef>
          </c:cat>
          <c:val>
            <c:numRef>
              <c:f>WagesForecasting!$C$20:$J$20</c:f>
              <c:numCache>
                <c:formatCode>0.00</c:formatCode>
                <c:ptCount val="7"/>
                <c:pt idx="0">
                  <c:v>165.32692307692307</c:v>
                </c:pt>
                <c:pt idx="1">
                  <c:v>196.0128205128205</c:v>
                </c:pt>
                <c:pt idx="2">
                  <c:v>240.17307692307693</c:v>
                </c:pt>
                <c:pt idx="3">
                  <c:v>244.56012345679011</c:v>
                </c:pt>
                <c:pt idx="4">
                  <c:v>252.18846153846152</c:v>
                </c:pt>
                <c:pt idx="5">
                  <c:v>259.53205128205127</c:v>
                </c:pt>
                <c:pt idx="6">
                  <c:v>263.20384615384614</c:v>
                </c:pt>
              </c:numCache>
            </c:numRef>
          </c:val>
        </c:ser>
        <c:dLbls>
          <c:showLegendKey val="0"/>
          <c:showVal val="0"/>
          <c:showCatName val="0"/>
          <c:showSerName val="0"/>
          <c:showPercent val="0"/>
          <c:showBubbleSize val="0"/>
        </c:dLbls>
        <c:gapWidth val="120"/>
        <c:overlap val="100"/>
        <c:axId val="1187735536"/>
        <c:axId val="1187738800"/>
        <c:extLst>
          <c:ext xmlns:c15="http://schemas.microsoft.com/office/drawing/2012/chart" uri="{02D57815-91ED-43cb-92C2-25804820EDAC}">
            <c15:filteredBarSeries>
              <c15:ser>
                <c:idx val="4"/>
                <c:order val="4"/>
                <c:tx>
                  <c:strRef>
                    <c:extLst>
                      <c:ext uri="{02D57815-91ED-43cb-92C2-25804820EDAC}">
                        <c15:formulaRef>
                          <c15:sqref>WagesForecasting!$B$13</c15:sqref>
                        </c15:formulaRef>
                      </c:ext>
                    </c:extLst>
                    <c:strCache>
                      <c:ptCount val="1"/>
                      <c:pt idx="0">
                        <c:v>Meals (2014)</c:v>
                      </c:pt>
                    </c:strCache>
                  </c:strRef>
                </c:tx>
                <c:spPr>
                  <a:solidFill>
                    <a:schemeClr val="accent5"/>
                  </a:solidFill>
                  <a:ln>
                    <a:noFill/>
                  </a:ln>
                  <a:effectLst/>
                </c:spPr>
                <c:invertIfNegative val="0"/>
                <c:cat>
                  <c:strRef>
                    <c:extLst>
                      <c:ext uri="{02D57815-91ED-43cb-92C2-25804820EDAC}">
                        <c15:formulaRef>
                          <c15:sqref>WagesForecasting!$C$8:$J$8</c15:sqref>
                        </c15:formulaRef>
                      </c:ext>
                    </c:extLst>
                    <c:strCache>
                      <c:ptCount val="7"/>
                      <c:pt idx="0">
                        <c:v>2013 Reality</c:v>
                      </c:pt>
                      <c:pt idx="1">
                        <c:v>2014 Reality</c:v>
                      </c:pt>
                      <c:pt idx="2">
                        <c:v>2015 (Estimate)</c:v>
                      </c:pt>
                      <c:pt idx="3">
                        <c:v>3% Increase (F)</c:v>
                      </c:pt>
                      <c:pt idx="4">
                        <c:v>6% Increase (F)</c:v>
                      </c:pt>
                      <c:pt idx="5">
                        <c:v>10% increase (F)</c:v>
                      </c:pt>
                      <c:pt idx="6">
                        <c:v>12% Increase (F) </c:v>
                      </c:pt>
                    </c:strCache>
                  </c:strRef>
                </c:cat>
                <c:val>
                  <c:numRef>
                    <c:extLst>
                      <c:ext uri="{02D57815-91ED-43cb-92C2-25804820EDAC}">
                        <c15:formulaRef>
                          <c15:sqref>WagesForecasting!$C$13:$J$13</c15:sqref>
                        </c15:formulaRef>
                      </c:ext>
                    </c:extLst>
                    <c:numCache>
                      <c:formatCode>0.00</c:formatCode>
                      <c:ptCount val="7"/>
                      <c:pt idx="0">
                        <c:v>0</c:v>
                      </c:pt>
                      <c:pt idx="1">
                        <c:v>0</c:v>
                      </c:pt>
                      <c:pt idx="2">
                        <c:v>0</c:v>
                      </c:pt>
                      <c:pt idx="3">
                        <c:v>0</c:v>
                      </c:pt>
                      <c:pt idx="4">
                        <c:v>0</c:v>
                      </c:pt>
                      <c:pt idx="5">
                        <c:v>0</c:v>
                      </c:pt>
                      <c:pt idx="6">
                        <c:v>0</c:v>
                      </c:pt>
                    </c:numCache>
                  </c:numRef>
                </c:val>
              </c15:ser>
            </c15:filteredBarSeries>
          </c:ext>
        </c:extLst>
      </c:barChart>
      <c:lineChart>
        <c:grouping val="standard"/>
        <c:varyColors val="0"/>
        <c:ser>
          <c:idx val="12"/>
          <c:order val="12"/>
          <c:tx>
            <c:strRef>
              <c:f>WagesForecasting!$B$21</c:f>
              <c:strCache>
                <c:ptCount val="1"/>
                <c:pt idx="0">
                  <c:v>Total earnings increase compared to previous year</c:v>
                </c:pt>
              </c:strCache>
            </c:strRef>
          </c:tx>
          <c:spPr>
            <a:ln w="25400" cap="rnd">
              <a:noFill/>
              <a:round/>
            </a:ln>
            <a:effectLst/>
          </c:spPr>
          <c:marker>
            <c:symbol val="circle"/>
            <c:size val="10"/>
            <c:spPr>
              <a:solidFill>
                <a:schemeClr val="lt1"/>
              </a:solidFill>
              <a:ln w="25400">
                <a:solidFill>
                  <a:srgbClr val="FF0000"/>
                </a:solidFill>
                <a:round/>
              </a:ln>
              <a:effectLst/>
            </c:spPr>
          </c:marker>
          <c:dLbls>
            <c:spPr>
              <a:solidFill>
                <a:srgbClr val="F2DCDB"/>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WagesForecasting!$C$8:$J$8</c:f>
              <c:strCache>
                <c:ptCount val="7"/>
                <c:pt idx="0">
                  <c:v>2013 Reality</c:v>
                </c:pt>
                <c:pt idx="1">
                  <c:v>2014 Reality</c:v>
                </c:pt>
                <c:pt idx="2">
                  <c:v>2015 (Estimate)</c:v>
                </c:pt>
                <c:pt idx="3">
                  <c:v>3% Increase (F)</c:v>
                </c:pt>
                <c:pt idx="4">
                  <c:v>6% Increase (F)</c:v>
                </c:pt>
                <c:pt idx="5">
                  <c:v>10% increase (F)</c:v>
                </c:pt>
                <c:pt idx="6">
                  <c:v>12% Increase (F) </c:v>
                </c:pt>
              </c:strCache>
            </c:strRef>
          </c:cat>
          <c:val>
            <c:numRef>
              <c:f>WagesForecasting!$C$21:$J$21</c:f>
              <c:numCache>
                <c:formatCode>0%</c:formatCode>
                <c:ptCount val="7"/>
                <c:pt idx="1">
                  <c:v>0.18560738242022409</c:v>
                </c:pt>
                <c:pt idx="2">
                  <c:v>0.22529269409379307</c:v>
                </c:pt>
                <c:pt idx="3">
                  <c:v>1.8266187825533277E-2</c:v>
                </c:pt>
                <c:pt idx="4">
                  <c:v>5.002802466170219E-2</c:v>
                </c:pt>
                <c:pt idx="5">
                  <c:v>8.060426508660945E-2</c:v>
                </c:pt>
                <c:pt idx="6">
                  <c:v>9.5892385299063077E-2</c:v>
                </c:pt>
              </c:numCache>
            </c:numRef>
          </c:val>
          <c:smooth val="0"/>
        </c:ser>
        <c:dLbls>
          <c:showLegendKey val="0"/>
          <c:showVal val="0"/>
          <c:showCatName val="0"/>
          <c:showSerName val="0"/>
          <c:showPercent val="0"/>
          <c:showBubbleSize val="0"/>
        </c:dLbls>
        <c:marker val="1"/>
        <c:smooth val="0"/>
        <c:axId val="1187743152"/>
        <c:axId val="1187730096"/>
      </c:lineChart>
      <c:catAx>
        <c:axId val="118773553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n-US"/>
          </a:p>
        </c:txPr>
        <c:crossAx val="1187738800"/>
        <c:crosses val="autoZero"/>
        <c:auto val="1"/>
        <c:lblAlgn val="ctr"/>
        <c:lblOffset val="100"/>
        <c:noMultiLvlLbl val="0"/>
      </c:catAx>
      <c:valAx>
        <c:axId val="1187738800"/>
        <c:scaling>
          <c:orientation val="minMax"/>
          <c:max val="300"/>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n-US"/>
                  <a:t>Total earnings in USD for Factory Worker</a:t>
                </a:r>
              </a:p>
            </c:rich>
          </c:tx>
          <c:layout/>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1187735536"/>
        <c:crosses val="autoZero"/>
        <c:crossBetween val="between"/>
        <c:majorUnit val="25"/>
      </c:valAx>
      <c:valAx>
        <c:axId val="1187730096"/>
        <c:scaling>
          <c:orientation val="minMax"/>
        </c:scaling>
        <c:delete val="0"/>
        <c:axPos val="r"/>
        <c:title>
          <c:tx>
            <c:rich>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n-US"/>
                  <a:t>Percentage change in total wage compared to previous year</a:t>
                </a:r>
              </a:p>
            </c:rich>
          </c:tx>
          <c:layout/>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1187743152"/>
        <c:crosses val="max"/>
        <c:crossBetween val="between"/>
      </c:valAx>
      <c:catAx>
        <c:axId val="1187743152"/>
        <c:scaling>
          <c:orientation val="minMax"/>
        </c:scaling>
        <c:delete val="1"/>
        <c:axPos val="b"/>
        <c:numFmt formatCode="General" sourceLinked="1"/>
        <c:majorTickMark val="out"/>
        <c:minorTickMark val="none"/>
        <c:tickLblPos val="nextTo"/>
        <c:crossAx val="1187730096"/>
        <c:crosses val="autoZero"/>
        <c:auto val="1"/>
        <c:lblAlgn val="ctr"/>
        <c:lblOffset val="100"/>
        <c:noMultiLvlLbl val="0"/>
      </c:catAx>
      <c:spPr>
        <a:pattFill prst="ltDnDiag">
          <a:fgClr>
            <a:schemeClr val="dk1">
              <a:lumMod val="15000"/>
              <a:lumOff val="85000"/>
            </a:schemeClr>
          </a:fgClr>
          <a:bgClr>
            <a:schemeClr val="lt1"/>
          </a:bgClr>
        </a:pattFill>
        <a:ln>
          <a:noFill/>
        </a:ln>
        <a:effectLst/>
      </c:spPr>
    </c:plotArea>
    <c:legend>
      <c:legendPos val="r"/>
      <c:layout>
        <c:manualLayout>
          <c:xMode val="edge"/>
          <c:yMode val="edge"/>
          <c:x val="0.73098902409926036"/>
          <c:y val="6.7811176444562221E-2"/>
          <c:w val="0.24219875924600334"/>
          <c:h val="0.8597083189390686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cap="none" spc="0" normalizeH="0" baseline="0">
                <a:solidFill>
                  <a:schemeClr val="dk1">
                    <a:lumMod val="50000"/>
                    <a:lumOff val="50000"/>
                  </a:schemeClr>
                </a:solidFill>
                <a:latin typeface="+mj-lt"/>
                <a:ea typeface="+mj-ea"/>
                <a:cs typeface="+mj-cs"/>
              </a:defRPr>
            </a:pPr>
            <a:r>
              <a:rPr lang="en-US"/>
              <a:t>Contribution of sector to GDP (percentage points) (ADB)</a:t>
            </a:r>
          </a:p>
        </c:rich>
      </c:tx>
      <c:layout/>
      <c:overlay val="0"/>
      <c:spPr>
        <a:noFill/>
        <a:ln>
          <a:noFill/>
        </a:ln>
        <a:effectLst/>
      </c:spPr>
      <c:txPr>
        <a:bodyPr rot="0" spcFirstLastPara="1" vertOverflow="ellipsis" vert="horz" wrap="square" anchor="ctr" anchorCtr="1"/>
        <a:lstStyle/>
        <a:p>
          <a:pPr>
            <a:defRPr sz="168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barChart>
        <c:barDir val="col"/>
        <c:grouping val="stacked"/>
        <c:varyColors val="0"/>
        <c:ser>
          <c:idx val="0"/>
          <c:order val="0"/>
          <c:tx>
            <c:strRef>
              <c:f>'[f3-23-1.xlsx]CAM'!$B$10</c:f>
              <c:strCache>
                <c:ptCount val="1"/>
                <c:pt idx="0">
                  <c:v>Agriculture</c:v>
                </c:pt>
              </c:strCache>
            </c:strRef>
          </c:tx>
          <c:spPr>
            <a:solidFill>
              <a:schemeClr val="accent1"/>
            </a:solidFill>
            <a:ln>
              <a:solidFill>
                <a:schemeClr val="bg1"/>
              </a:solidFill>
            </a:ln>
            <a:effectLst/>
          </c:spPr>
          <c:invertIfNegative val="0"/>
          <c:cat>
            <c:numRef>
              <c:f>'[f3-23-1.xlsx]CAM'!$A$11:$A$15</c:f>
              <c:numCache>
                <c:formatCode>General</c:formatCode>
                <c:ptCount val="5"/>
                <c:pt idx="0">
                  <c:v>2010</c:v>
                </c:pt>
                <c:pt idx="1">
                  <c:v>2011</c:v>
                </c:pt>
                <c:pt idx="2">
                  <c:v>2012</c:v>
                </c:pt>
                <c:pt idx="3">
                  <c:v>2013</c:v>
                </c:pt>
                <c:pt idx="4">
                  <c:v>2014</c:v>
                </c:pt>
              </c:numCache>
            </c:numRef>
          </c:cat>
          <c:val>
            <c:numRef>
              <c:f>'[f3-23-1.xlsx]CAM'!$B$11:$B$15</c:f>
              <c:numCache>
                <c:formatCode>#,##0.0</c:formatCode>
                <c:ptCount val="5"/>
                <c:pt idx="0">
                  <c:v>1.1059058398890118</c:v>
                </c:pt>
                <c:pt idx="1">
                  <c:v>0.88479781108871824</c:v>
                </c:pt>
                <c:pt idx="2">
                  <c:v>1.192908479113544</c:v>
                </c:pt>
                <c:pt idx="3">
                  <c:v>0.42769212410492052</c:v>
                </c:pt>
                <c:pt idx="4" formatCode="0.0">
                  <c:v>0.48540075667072119</c:v>
                </c:pt>
              </c:numCache>
            </c:numRef>
          </c:val>
        </c:ser>
        <c:ser>
          <c:idx val="1"/>
          <c:order val="1"/>
          <c:tx>
            <c:strRef>
              <c:f>'[f3-23-1.xlsx]CAM'!$C$10</c:f>
              <c:strCache>
                <c:ptCount val="1"/>
                <c:pt idx="0">
                  <c:v>Industry</c:v>
                </c:pt>
              </c:strCache>
            </c:strRef>
          </c:tx>
          <c:spPr>
            <a:solidFill>
              <a:schemeClr val="accent2"/>
            </a:solidFill>
            <a:ln>
              <a:solidFill>
                <a:schemeClr val="bg1"/>
              </a:solidFill>
            </a:ln>
            <a:effectLst/>
          </c:spPr>
          <c:invertIfNegative val="0"/>
          <c:dLbls>
            <c:spPr>
              <a:solidFill>
                <a:schemeClr val="accent2">
                  <a:lumMod val="20000"/>
                  <a:lumOff val="80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numRef>
              <c:f>'[f3-23-1.xlsx]CAM'!$A$11:$A$15</c:f>
              <c:numCache>
                <c:formatCode>General</c:formatCode>
                <c:ptCount val="5"/>
                <c:pt idx="0">
                  <c:v>2010</c:v>
                </c:pt>
                <c:pt idx="1">
                  <c:v>2011</c:v>
                </c:pt>
                <c:pt idx="2">
                  <c:v>2012</c:v>
                </c:pt>
                <c:pt idx="3">
                  <c:v>2013</c:v>
                </c:pt>
                <c:pt idx="4">
                  <c:v>2014</c:v>
                </c:pt>
              </c:numCache>
            </c:numRef>
          </c:cat>
          <c:val>
            <c:numRef>
              <c:f>'[f3-23-1.xlsx]CAM'!$C$11:$C$15</c:f>
              <c:numCache>
                <c:formatCode>#,##0.0</c:formatCode>
                <c:ptCount val="5"/>
                <c:pt idx="0">
                  <c:v>3.5493195791379155</c:v>
                </c:pt>
                <c:pt idx="1">
                  <c:v>4.121313711388698</c:v>
                </c:pt>
                <c:pt idx="2">
                  <c:v>2.826767971182508</c:v>
                </c:pt>
                <c:pt idx="3">
                  <c:v>3.4124782101972388</c:v>
                </c:pt>
                <c:pt idx="4" formatCode="0.0">
                  <c:v>3.1788249461671967</c:v>
                </c:pt>
              </c:numCache>
            </c:numRef>
          </c:val>
        </c:ser>
        <c:ser>
          <c:idx val="2"/>
          <c:order val="2"/>
          <c:tx>
            <c:strRef>
              <c:f>'[f3-23-1.xlsx]CAM'!$D$10</c:f>
              <c:strCache>
                <c:ptCount val="1"/>
                <c:pt idx="0">
                  <c:v>Services</c:v>
                </c:pt>
              </c:strCache>
            </c:strRef>
          </c:tx>
          <c:spPr>
            <a:solidFill>
              <a:schemeClr val="accent3"/>
            </a:solidFill>
            <a:ln>
              <a:solidFill>
                <a:schemeClr val="bg1"/>
              </a:solidFill>
            </a:ln>
            <a:effectLst/>
          </c:spPr>
          <c:invertIfNegative val="0"/>
          <c:cat>
            <c:numRef>
              <c:f>'[f3-23-1.xlsx]CAM'!$A$11:$A$15</c:f>
              <c:numCache>
                <c:formatCode>General</c:formatCode>
                <c:ptCount val="5"/>
                <c:pt idx="0">
                  <c:v>2010</c:v>
                </c:pt>
                <c:pt idx="1">
                  <c:v>2011</c:v>
                </c:pt>
                <c:pt idx="2">
                  <c:v>2012</c:v>
                </c:pt>
                <c:pt idx="3">
                  <c:v>2013</c:v>
                </c:pt>
                <c:pt idx="4">
                  <c:v>2014</c:v>
                </c:pt>
              </c:numCache>
            </c:numRef>
          </c:cat>
          <c:val>
            <c:numRef>
              <c:f>'[f3-23-1.xlsx]CAM'!$D$11:$D$15</c:f>
              <c:numCache>
                <c:formatCode>#,##0.0</c:formatCode>
                <c:ptCount val="5"/>
                <c:pt idx="0">
                  <c:v>1.3078531561939868</c:v>
                </c:pt>
                <c:pt idx="1">
                  <c:v>2.0634584236415421</c:v>
                </c:pt>
                <c:pt idx="2">
                  <c:v>3.29366905476983</c:v>
                </c:pt>
                <c:pt idx="3">
                  <c:v>3.5877297642867672</c:v>
                </c:pt>
                <c:pt idx="4" formatCode="0.0">
                  <c:v>3.3128045595569811</c:v>
                </c:pt>
              </c:numCache>
            </c:numRef>
          </c:val>
        </c:ser>
        <c:ser>
          <c:idx val="3"/>
          <c:order val="3"/>
          <c:tx>
            <c:strRef>
              <c:f>'[f3-23-1.xlsx]CAM'!$E$10</c:f>
              <c:strCache>
                <c:ptCount val="1"/>
                <c:pt idx="0">
                  <c:v>Taxes on products less subsidies and FISIM</c:v>
                </c:pt>
              </c:strCache>
            </c:strRef>
          </c:tx>
          <c:spPr>
            <a:solidFill>
              <a:schemeClr val="accent4"/>
            </a:solidFill>
            <a:ln>
              <a:noFill/>
            </a:ln>
            <a:effectLst/>
          </c:spPr>
          <c:invertIfNegative val="0"/>
          <c:cat>
            <c:numRef>
              <c:f>'[f3-23-1.xlsx]CAM'!$A$11:$A$15</c:f>
              <c:numCache>
                <c:formatCode>General</c:formatCode>
                <c:ptCount val="5"/>
                <c:pt idx="0">
                  <c:v>2010</c:v>
                </c:pt>
                <c:pt idx="1">
                  <c:v>2011</c:v>
                </c:pt>
                <c:pt idx="2">
                  <c:v>2012</c:v>
                </c:pt>
                <c:pt idx="3">
                  <c:v>2013</c:v>
                </c:pt>
                <c:pt idx="4">
                  <c:v>2014</c:v>
                </c:pt>
              </c:numCache>
            </c:numRef>
          </c:cat>
          <c:val>
            <c:numRef>
              <c:f>'[f3-23-1.xlsx]CAM'!$E$11:$E$15</c:f>
            </c:numRef>
          </c:val>
        </c:ser>
        <c:dLbls>
          <c:showLegendKey val="0"/>
          <c:showVal val="0"/>
          <c:showCatName val="0"/>
          <c:showSerName val="0"/>
          <c:showPercent val="0"/>
          <c:showBubbleSize val="0"/>
        </c:dLbls>
        <c:gapWidth val="120"/>
        <c:overlap val="100"/>
        <c:axId val="977500192"/>
        <c:axId val="977517056"/>
      </c:barChart>
      <c:lineChart>
        <c:grouping val="stacked"/>
        <c:varyColors val="0"/>
        <c:ser>
          <c:idx val="4"/>
          <c:order val="4"/>
          <c:tx>
            <c:strRef>
              <c:f>'[f3-23-1.xlsx]CAM'!$F$10</c:f>
              <c:strCache>
                <c:ptCount val="1"/>
                <c:pt idx="0">
                  <c:v>Gross Domestic Product growth</c:v>
                </c:pt>
              </c:strCache>
            </c:strRef>
          </c:tx>
          <c:spPr>
            <a:ln w="38100" cap="rnd">
              <a:solidFill>
                <a:srgbClr val="FF0000"/>
              </a:solidFill>
              <a:round/>
            </a:ln>
            <a:effectLst/>
          </c:spPr>
          <c:marker>
            <c:symbol val="circle"/>
            <c:size val="9"/>
            <c:spPr>
              <a:solidFill>
                <a:schemeClr val="lt1"/>
              </a:solidFill>
              <a:ln w="25400">
                <a:solidFill>
                  <a:srgbClr val="FF0000"/>
                </a:solidFill>
                <a:round/>
              </a:ln>
              <a:effectLst/>
            </c:spPr>
          </c:marker>
          <c:dLbls>
            <c:spPr>
              <a:solidFill>
                <a:srgbClr val="FFCCFF"/>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numRef>
              <c:f>'[f3-23-1.xlsx]CAM'!$A$11:$A$15</c:f>
              <c:numCache>
                <c:formatCode>General</c:formatCode>
                <c:ptCount val="5"/>
                <c:pt idx="0">
                  <c:v>2010</c:v>
                </c:pt>
                <c:pt idx="1">
                  <c:v>2011</c:v>
                </c:pt>
                <c:pt idx="2">
                  <c:v>2012</c:v>
                </c:pt>
                <c:pt idx="3">
                  <c:v>2013</c:v>
                </c:pt>
                <c:pt idx="4">
                  <c:v>2014</c:v>
                </c:pt>
              </c:numCache>
            </c:numRef>
          </c:cat>
          <c:val>
            <c:numRef>
              <c:f>'[f3-23-1.xlsx]CAM'!$F$11:$F$15</c:f>
              <c:numCache>
                <c:formatCode>0.0</c:formatCode>
                <c:ptCount val="5"/>
                <c:pt idx="0">
                  <c:v>5.9630785752209308</c:v>
                </c:pt>
                <c:pt idx="1">
                  <c:v>7.0695699461189641</c:v>
                </c:pt>
                <c:pt idx="2">
                  <c:v>7.3133455050658753</c:v>
                </c:pt>
                <c:pt idx="3">
                  <c:v>7.4279000985889327</c:v>
                </c:pt>
                <c:pt idx="4">
                  <c:v>6.9770302623948748</c:v>
                </c:pt>
              </c:numCache>
            </c:numRef>
          </c:val>
          <c:smooth val="0"/>
        </c:ser>
        <c:dLbls>
          <c:showLegendKey val="0"/>
          <c:showVal val="0"/>
          <c:showCatName val="0"/>
          <c:showSerName val="0"/>
          <c:showPercent val="0"/>
          <c:showBubbleSize val="0"/>
        </c:dLbls>
        <c:marker val="1"/>
        <c:smooth val="0"/>
        <c:axId val="977500192"/>
        <c:axId val="977517056"/>
      </c:lineChart>
      <c:catAx>
        <c:axId val="97750019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0" i="0" u="none" strike="noStrike" kern="1200" cap="none" spc="0" normalizeH="0" baseline="0">
                <a:solidFill>
                  <a:schemeClr val="dk1">
                    <a:lumMod val="65000"/>
                    <a:lumOff val="35000"/>
                  </a:schemeClr>
                </a:solidFill>
                <a:latin typeface="+mn-lt"/>
                <a:ea typeface="+mn-ea"/>
                <a:cs typeface="+mn-cs"/>
              </a:defRPr>
            </a:pPr>
            <a:endParaRPr lang="en-US"/>
          </a:p>
        </c:txPr>
        <c:crossAx val="977517056"/>
        <c:crosses val="autoZero"/>
        <c:auto val="1"/>
        <c:lblAlgn val="ctr"/>
        <c:lblOffset val="100"/>
        <c:noMultiLvlLbl val="0"/>
      </c:catAx>
      <c:valAx>
        <c:axId val="977517056"/>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dk1">
                        <a:lumMod val="65000"/>
                        <a:lumOff val="35000"/>
                      </a:schemeClr>
                    </a:solidFill>
                    <a:latin typeface="+mn-lt"/>
                    <a:ea typeface="+mn-ea"/>
                    <a:cs typeface="+mn-cs"/>
                  </a:defRPr>
                </a:pPr>
                <a:r>
                  <a:rPr lang="en-US"/>
                  <a:t>GDP Growth in Percentage Points</a:t>
                </a:r>
              </a:p>
            </c:rich>
          </c:tx>
          <c:layout/>
          <c:overlay val="0"/>
          <c:spPr>
            <a:noFill/>
            <a:ln>
              <a:noFill/>
            </a:ln>
            <a:effectLst/>
          </c:spPr>
          <c:txPr>
            <a:bodyPr rot="-5400000" spcFirstLastPara="1" vertOverflow="ellipsis" vert="horz" wrap="square" anchor="ctr" anchorCtr="1"/>
            <a:lstStyle/>
            <a:p>
              <a:pPr>
                <a:defRPr sz="1400" b="1" i="0" u="none" strike="noStrike" kern="1200" baseline="0">
                  <a:solidFill>
                    <a:schemeClr val="dk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crossAx val="977500192"/>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0.10692820594395397"/>
          <c:y val="0.92579338496641084"/>
          <c:w val="0.77604244545189427"/>
          <c:h val="5.738222151764861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noFill/>
      <a:round/>
    </a:ln>
    <a:effectLst/>
  </c:spPr>
  <c:txPr>
    <a:bodyPr/>
    <a:lstStyle/>
    <a:p>
      <a:pPr>
        <a:defRPr sz="14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dirty="0" smtClean="0"/>
          </a:p>
          <a:p>
            <a:pPr>
              <a:defRPr sz="1400" b="0" i="0" u="none" strike="noStrike" kern="1200" spc="0" baseline="0">
                <a:solidFill>
                  <a:schemeClr val="tx1">
                    <a:lumMod val="65000"/>
                    <a:lumOff val="35000"/>
                  </a:schemeClr>
                </a:solidFill>
                <a:latin typeface="+mn-lt"/>
                <a:ea typeface="+mn-ea"/>
                <a:cs typeface="+mn-cs"/>
              </a:defRPr>
            </a:pPr>
            <a:endParaRPr lang="en-US" dirty="0" smtClean="0"/>
          </a:p>
        </c:rich>
      </c:tx>
      <c:layout>
        <c:manualLayout>
          <c:xMode val="edge"/>
          <c:yMode val="edge"/>
          <c:x val="0.17015667449463553"/>
          <c:y val="0.29670982970398918"/>
        </c:manualLayout>
      </c:layout>
      <c:overlay val="0"/>
      <c:spPr>
        <a:noFill/>
        <a:ln>
          <a:noFill/>
        </a:ln>
        <a:effectLst/>
      </c:spPr>
    </c:title>
    <c:autoTitleDeleted val="0"/>
    <c:plotArea>
      <c:layout>
        <c:manualLayout>
          <c:layoutTarget val="inner"/>
          <c:xMode val="edge"/>
          <c:yMode val="edge"/>
          <c:x val="7.9612055072063356E-2"/>
          <c:y val="7.7167716895732374E-2"/>
          <c:w val="0.9203879801878424"/>
          <c:h val="0.8318510218370464"/>
        </c:manualLayout>
      </c:layout>
      <c:lineChart>
        <c:grouping val="standard"/>
        <c:varyColors val="0"/>
        <c:ser>
          <c:idx val="0"/>
          <c:order val="0"/>
          <c:tx>
            <c:strRef>
              <c:f>Prices!$H$65</c:f>
              <c:strCache>
                <c:ptCount val="1"/>
                <c:pt idx="0">
                  <c:v>Prices paid by international buyers (deflator for gross output of the textile and wearing apparel sector) (Index, 2000=100)</c:v>
                </c:pt>
              </c:strCache>
            </c:strRef>
          </c:tx>
          <c:spPr>
            <a:ln w="57150" cap="rnd">
              <a:solidFill>
                <a:srgbClr val="FF0000"/>
              </a:solidFill>
              <a:round/>
            </a:ln>
            <a:effectLst/>
          </c:spPr>
          <c:marker>
            <c:symbol val="none"/>
          </c:marker>
          <c:cat>
            <c:numRef>
              <c:f>Prices!$I$64:$V$64</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Prices!$I$65:$V$65</c:f>
              <c:numCache>
                <c:formatCode>_-* #,##0.0_-;\-* #,##0.0_-;_-* "-"??_-;_-@_-</c:formatCode>
                <c:ptCount val="14"/>
                <c:pt idx="0">
                  <c:v>100</c:v>
                </c:pt>
                <c:pt idx="1">
                  <c:v>103.98636323874601</c:v>
                </c:pt>
                <c:pt idx="2">
                  <c:v>101.30636699772357</c:v>
                </c:pt>
                <c:pt idx="3">
                  <c:v>101.89976450390085</c:v>
                </c:pt>
                <c:pt idx="4">
                  <c:v>101.80001709663205</c:v>
                </c:pt>
                <c:pt idx="5">
                  <c:v>103.31904680767212</c:v>
                </c:pt>
                <c:pt idx="6">
                  <c:v>105.31539934405363</c:v>
                </c:pt>
                <c:pt idx="7">
                  <c:v>105.31539934405363</c:v>
                </c:pt>
                <c:pt idx="8">
                  <c:v>105.31539934405363</c:v>
                </c:pt>
                <c:pt idx="9">
                  <c:v>107.0924040528668</c:v>
                </c:pt>
                <c:pt idx="10">
                  <c:v>98.094553874159217</c:v>
                </c:pt>
                <c:pt idx="11">
                  <c:v>94.341123297134516</c:v>
                </c:pt>
                <c:pt idx="12">
                  <c:v>90.976197838045607</c:v>
                </c:pt>
              </c:numCache>
            </c:numRef>
          </c:val>
          <c:smooth val="0"/>
        </c:ser>
        <c:ser>
          <c:idx val="1"/>
          <c:order val="1"/>
          <c:tx>
            <c:strRef>
              <c:f>Prices!$H$66</c:f>
              <c:strCache>
                <c:ptCount val="1"/>
                <c:pt idx="0">
                  <c:v>Prices paid by workers (CPI for Phnom Penh) (Index, rebased 2000=100)</c:v>
                </c:pt>
              </c:strCache>
            </c:strRef>
          </c:tx>
          <c:spPr>
            <a:ln w="28575" cap="rnd">
              <a:solidFill>
                <a:schemeClr val="accent2"/>
              </a:solidFill>
              <a:round/>
            </a:ln>
            <a:effectLst/>
          </c:spPr>
          <c:marker>
            <c:symbol val="none"/>
          </c:marker>
          <c:cat>
            <c:numRef>
              <c:f>Prices!$I$64:$V$64</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Prices!$I$66:$V$66</c:f>
              <c:numCache>
                <c:formatCode>_-* #,##0.0_-;\-* #,##0.0_-;_-* "-"??_-;_-@_-</c:formatCode>
                <c:ptCount val="14"/>
                <c:pt idx="0">
                  <c:v>100</c:v>
                </c:pt>
                <c:pt idx="1">
                  <c:v>101.29877805430931</c:v>
                </c:pt>
                <c:pt idx="2">
                  <c:v>104.64391016516976</c:v>
                </c:pt>
                <c:pt idx="3">
                  <c:v>105.84953750794217</c:v>
                </c:pt>
                <c:pt idx="4">
                  <c:v>109.94681954513798</c:v>
                </c:pt>
                <c:pt idx="5">
                  <c:v>116.30055136133977</c:v>
                </c:pt>
                <c:pt idx="6">
                  <c:v>121.78098158521935</c:v>
                </c:pt>
                <c:pt idx="7">
                  <c:v>128.89106998282543</c:v>
                </c:pt>
                <c:pt idx="8">
                  <c:v>163.091949718243</c:v>
                </c:pt>
                <c:pt idx="9">
                  <c:v>162.03144019671657</c:v>
                </c:pt>
                <c:pt idx="10">
                  <c:v>168.48716320639707</c:v>
                </c:pt>
                <c:pt idx="11">
                  <c:v>177.71256642278252</c:v>
                </c:pt>
                <c:pt idx="12">
                  <c:v>182.90185573199932</c:v>
                </c:pt>
                <c:pt idx="13">
                  <c:v>188.31766163804701</c:v>
                </c:pt>
              </c:numCache>
            </c:numRef>
          </c:val>
          <c:smooth val="0"/>
        </c:ser>
        <c:dLbls>
          <c:showLegendKey val="0"/>
          <c:showVal val="0"/>
          <c:showCatName val="0"/>
          <c:showSerName val="0"/>
          <c:showPercent val="0"/>
          <c:showBubbleSize val="0"/>
        </c:dLbls>
        <c:smooth val="0"/>
        <c:axId val="977519232"/>
        <c:axId val="977521952"/>
      </c:lineChart>
      <c:catAx>
        <c:axId val="97751923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977521952"/>
        <c:crosses val="autoZero"/>
        <c:auto val="1"/>
        <c:lblAlgn val="ctr"/>
        <c:lblOffset val="100"/>
        <c:noMultiLvlLbl val="0"/>
      </c:catAx>
      <c:valAx>
        <c:axId val="977521952"/>
        <c:scaling>
          <c:orientation val="minMax"/>
          <c:min val="80"/>
        </c:scaling>
        <c:delete val="0"/>
        <c:axPos val="l"/>
        <c:majorGridlines>
          <c:spPr>
            <a:ln w="9525" cap="flat" cmpd="sng" algn="ctr">
              <a:solidFill>
                <a:schemeClr val="bg1">
                  <a:lumMod val="50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977519232"/>
        <c:crosses val="autoZero"/>
        <c:crossBetween val="between"/>
      </c:valAx>
      <c:spPr>
        <a:noFill/>
        <a:ln>
          <a:solidFill>
            <a:schemeClr val="tx1"/>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576814261853646E-2"/>
          <c:y val="0.17761353694424559"/>
          <c:w val="0.89036279881238922"/>
          <c:h val="0.66843175853018377"/>
        </c:manualLayout>
      </c:layout>
      <c:lineChart>
        <c:grouping val="standard"/>
        <c:varyColors val="0"/>
        <c:ser>
          <c:idx val="2"/>
          <c:order val="2"/>
          <c:tx>
            <c:strRef>
              <c:f>UNCTAD!$X$11</c:f>
              <c:strCache>
                <c:ptCount val="1"/>
                <c:pt idx="0">
                  <c:v>Bangladesh</c:v>
                </c:pt>
              </c:strCache>
            </c:strRef>
          </c:tx>
          <c:spPr>
            <a:ln w="38100" cap="rnd">
              <a:solidFill>
                <a:schemeClr val="accent3"/>
              </a:solidFill>
              <a:prstDash val="dashDot"/>
              <a:round/>
            </a:ln>
            <a:effectLst/>
          </c:spPr>
          <c:marker>
            <c:symbol val="none"/>
          </c:marker>
          <c:dLbls>
            <c:dLbl>
              <c:idx val="13"/>
              <c:layout>
                <c:manualLayout>
                  <c:x val="-6.6968896943583794E-2"/>
                  <c:y val="-7.2580645161290328E-2"/>
                </c:manualLayout>
              </c:layout>
              <c:tx>
                <c:rich>
                  <a:bodyPr/>
                  <a:lstStyle/>
                  <a:p>
                    <a:r>
                      <a:rPr lang="en-US" dirty="0" smtClean="0"/>
                      <a:t>Bangladesh</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solidFill>
                <a:schemeClr val="accent3">
                  <a:lumMod val="20000"/>
                  <a:lumOff val="80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UNCTAD!$Y$8:$AQ$8</c:f>
              <c:numCache>
                <c:formatCode>General</c:formatCode>
                <c:ptCount val="1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numCache>
            </c:numRef>
          </c:cat>
          <c:val>
            <c:numRef>
              <c:f>UNCTAD!$Y$11:$AQ$11</c:f>
              <c:numCache>
                <c:formatCode>0.0%</c:formatCode>
                <c:ptCount val="19"/>
                <c:pt idx="0">
                  <c:v>2.139540594059406E-2</c:v>
                </c:pt>
                <c:pt idx="1">
                  <c:v>2.6527514285714284E-2</c:v>
                </c:pt>
                <c:pt idx="2">
                  <c:v>2.8386618644067798E-2</c:v>
                </c:pt>
                <c:pt idx="3">
                  <c:v>3.1415575000000001E-2</c:v>
                </c:pt>
                <c:pt idx="4">
                  <c:v>3.3747774193548387E-2</c:v>
                </c:pt>
                <c:pt idx="5">
                  <c:v>3.4730700000000003E-2</c:v>
                </c:pt>
                <c:pt idx="6">
                  <c:v>3.4281852941176472E-2</c:v>
                </c:pt>
                <c:pt idx="7">
                  <c:v>3.3154295774647888E-2</c:v>
                </c:pt>
                <c:pt idx="8">
                  <c:v>3.166095E-2</c:v>
                </c:pt>
                <c:pt idx="9">
                  <c:v>3.6247277777777781E-2</c:v>
                </c:pt>
                <c:pt idx="10">
                  <c:v>3.6407207070707069E-2</c:v>
                </c:pt>
                <c:pt idx="11">
                  <c:v>4.033052888888889E-2</c:v>
                </c:pt>
                <c:pt idx="12">
                  <c:v>4.0190996015936252E-2</c:v>
                </c:pt>
                <c:pt idx="13">
                  <c:v>4.7966753846153849E-2</c:v>
                </c:pt>
                <c:pt idx="14">
                  <c:v>5.440273913043478E-2</c:v>
                </c:pt>
                <c:pt idx="15">
                  <c:v>5.9024771863117872E-2</c:v>
                </c:pt>
                <c:pt idx="16">
                  <c:v>6.3962314935064934E-2</c:v>
                </c:pt>
                <c:pt idx="17">
                  <c:v>6.4332208333333335E-2</c:v>
                </c:pt>
                <c:pt idx="18">
                  <c:v>6.7038764534883721E-2</c:v>
                </c:pt>
              </c:numCache>
            </c:numRef>
          </c:val>
          <c:smooth val="0"/>
        </c:ser>
        <c:ser>
          <c:idx val="3"/>
          <c:order val="3"/>
          <c:tx>
            <c:strRef>
              <c:f>UNCTAD!$X$12</c:f>
              <c:strCache>
                <c:ptCount val="1"/>
                <c:pt idx="0">
                  <c:v>Viet Nam</c:v>
                </c:pt>
              </c:strCache>
            </c:strRef>
          </c:tx>
          <c:spPr>
            <a:ln w="38100" cap="rnd">
              <a:solidFill>
                <a:schemeClr val="accent4"/>
              </a:solidFill>
              <a:prstDash val="dash"/>
              <a:round/>
            </a:ln>
            <a:effectLst/>
          </c:spPr>
          <c:marker>
            <c:symbol val="none"/>
          </c:marker>
          <c:dLbls>
            <c:dLbl>
              <c:idx val="14"/>
              <c:layout>
                <c:manualLayout>
                  <c:x val="1.0504925010758339E-2"/>
                  <c:y val="2.1505376344086023E-2"/>
                </c:manualLayout>
              </c:layout>
              <c:tx>
                <c:rich>
                  <a:bodyPr/>
                  <a:lstStyle/>
                  <a:p>
                    <a:r>
                      <a:rPr lang="en-US" dirty="0" smtClean="0"/>
                      <a:t>Vietnam</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8"/>
              <c:layout>
                <c:manualLayout>
                  <c:x val="0"/>
                  <c:y val="-2.5252525252524791E-3"/>
                </c:manualLayout>
              </c:layout>
              <c:showLegendKey val="0"/>
              <c:showVal val="1"/>
              <c:showCatName val="0"/>
              <c:showSerName val="0"/>
              <c:showPercent val="0"/>
              <c:showBubbleSize val="0"/>
              <c:extLst>
                <c:ext xmlns:c15="http://schemas.microsoft.com/office/drawing/2012/chart" uri="{CE6537A1-D6FC-4f65-9D91-7224C49458BB}">
                  <c15:layout/>
                </c:ext>
              </c:extLst>
            </c:dLbl>
            <c:spPr>
              <a:solidFill>
                <a:schemeClr val="accent3">
                  <a:lumMod val="60000"/>
                  <a:lumOff val="40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UNCTAD!$Y$8:$AQ$8</c:f>
              <c:numCache>
                <c:formatCode>General</c:formatCode>
                <c:ptCount val="1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numCache>
            </c:numRef>
          </c:cat>
          <c:val>
            <c:numRef>
              <c:f>UNCTAD!$Y$12:$AQ$12</c:f>
              <c:numCache>
                <c:formatCode>0.0%</c:formatCode>
                <c:ptCount val="19"/>
                <c:pt idx="0">
                  <c:v>8.1284356435643561E-3</c:v>
                </c:pt>
                <c:pt idx="1">
                  <c:v>1.0411628571428572E-2</c:v>
                </c:pt>
                <c:pt idx="2">
                  <c:v>1.1727610169491526E-2</c:v>
                </c:pt>
                <c:pt idx="3">
                  <c:v>1.0849325E-2</c:v>
                </c:pt>
                <c:pt idx="4">
                  <c:v>1.3081096774193548E-2</c:v>
                </c:pt>
                <c:pt idx="5">
                  <c:v>1.3008550000000001E-2</c:v>
                </c:pt>
                <c:pt idx="6">
                  <c:v>1.3724308823529412E-2</c:v>
                </c:pt>
                <c:pt idx="7">
                  <c:v>1.8540007042253521E-2</c:v>
                </c:pt>
                <c:pt idx="8">
                  <c:v>2.1654218749999999E-2</c:v>
                </c:pt>
                <c:pt idx="9">
                  <c:v>2.3610372222222221E-2</c:v>
                </c:pt>
                <c:pt idx="10">
                  <c:v>2.3639565656565657E-2</c:v>
                </c:pt>
                <c:pt idx="11">
                  <c:v>2.479616888888889E-2</c:v>
                </c:pt>
                <c:pt idx="12">
                  <c:v>2.9483482071713148E-2</c:v>
                </c:pt>
                <c:pt idx="13">
                  <c:v>3.3555519230769229E-2</c:v>
                </c:pt>
                <c:pt idx="14">
                  <c:v>3.7128434782608695E-2</c:v>
                </c:pt>
                <c:pt idx="15">
                  <c:v>3.9504167300380227E-2</c:v>
                </c:pt>
                <c:pt idx="16">
                  <c:v>4.2691792207792206E-2</c:v>
                </c:pt>
                <c:pt idx="17">
                  <c:v>4.6291057692307694E-2</c:v>
                </c:pt>
                <c:pt idx="18">
                  <c:v>5.1744200581395346E-2</c:v>
                </c:pt>
              </c:numCache>
            </c:numRef>
          </c:val>
          <c:smooth val="0"/>
        </c:ser>
        <c:ser>
          <c:idx val="7"/>
          <c:order val="7"/>
          <c:tx>
            <c:strRef>
              <c:f>UNCTAD!$X$16</c:f>
              <c:strCache>
                <c:ptCount val="1"/>
                <c:pt idx="0">
                  <c:v>Cambodia</c:v>
                </c:pt>
              </c:strCache>
            </c:strRef>
          </c:tx>
          <c:spPr>
            <a:ln w="38100" cap="rnd">
              <a:solidFill>
                <a:srgbClr val="FF0000"/>
              </a:solidFill>
              <a:round/>
            </a:ln>
            <a:effectLst/>
          </c:spPr>
          <c:marker>
            <c:symbol val="none"/>
          </c:marker>
          <c:dLbls>
            <c:dLbl>
              <c:idx val="4"/>
              <c:delete val="1"/>
              <c:extLst>
                <c:ext xmlns:c15="http://schemas.microsoft.com/office/drawing/2012/chart" uri="{CE6537A1-D6FC-4f65-9D91-7224C49458BB}"/>
              </c:extLst>
            </c:dLbl>
            <c:spPr>
              <a:solidFill>
                <a:schemeClr val="accent2">
                  <a:lumMod val="40000"/>
                  <a:lumOff val="60000"/>
                </a:schemeClr>
              </a:solidFill>
              <a:ln>
                <a:noFill/>
              </a:ln>
              <a:effectLst/>
            </c:spPr>
            <c:txPr>
              <a:bodyPr rot="0" spcFirstLastPara="1" vertOverflow="ellipsis" vert="horz" wrap="square" anchor="ctr" anchorCtr="1"/>
              <a:lstStyle/>
              <a:p>
                <a:pPr>
                  <a:defRPr sz="1000" b="0" i="0" u="none" strike="noStrike" kern="1200" baseline="0">
                    <a:solidFill>
                      <a:schemeClr val="dk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numRef>
              <c:f>UNCTAD!$Y$8:$AQ$8</c:f>
              <c:numCache>
                <c:formatCode>General</c:formatCode>
                <c:ptCount val="1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numCache>
            </c:numRef>
          </c:cat>
          <c:val>
            <c:numRef>
              <c:f>UNCTAD!$Y$16:$AQ$16</c:f>
              <c:numCache>
                <c:formatCode>0.0%</c:formatCode>
                <c:ptCount val="19"/>
                <c:pt idx="0">
                  <c:v>1.4388128712871289E-3</c:v>
                </c:pt>
                <c:pt idx="1">
                  <c:v>2.6406342857142853E-3</c:v>
                </c:pt>
                <c:pt idx="2">
                  <c:v>2.7697694915254237E-3</c:v>
                </c:pt>
                <c:pt idx="3">
                  <c:v>4.2985291666666663E-3</c:v>
                </c:pt>
                <c:pt idx="4">
                  <c:v>6.2074814516129033E-3</c:v>
                </c:pt>
                <c:pt idx="5">
                  <c:v>7.9893357142857141E-3</c:v>
                </c:pt>
                <c:pt idx="6">
                  <c:v>9.108242647058824E-3</c:v>
                </c:pt>
                <c:pt idx="7">
                  <c:v>1.1267718309859155E-2</c:v>
                </c:pt>
                <c:pt idx="8">
                  <c:v>1.1142849999999999E-2</c:v>
                </c:pt>
                <c:pt idx="9">
                  <c:v>1.3005583333333333E-2</c:v>
                </c:pt>
                <c:pt idx="10">
                  <c:v>1.2124732323232324E-2</c:v>
                </c:pt>
                <c:pt idx="11">
                  <c:v>1.2642044444444445E-2</c:v>
                </c:pt>
                <c:pt idx="12">
                  <c:v>1.3293601593625498E-2</c:v>
                </c:pt>
                <c:pt idx="13">
                  <c:v>1.2941096153846154E-2</c:v>
                </c:pt>
                <c:pt idx="14">
                  <c:v>1.1604417391304347E-2</c:v>
                </c:pt>
                <c:pt idx="15">
                  <c:v>1.4113969581749049E-2</c:v>
                </c:pt>
                <c:pt idx="16">
                  <c:v>1.557887012987013E-2</c:v>
                </c:pt>
                <c:pt idx="17">
                  <c:v>1.666226923076923E-2</c:v>
                </c:pt>
                <c:pt idx="18">
                  <c:v>1.7902476744186047E-2</c:v>
                </c:pt>
              </c:numCache>
            </c:numRef>
          </c:val>
          <c:smooth val="0"/>
        </c:ser>
        <c:ser>
          <c:idx val="12"/>
          <c:order val="12"/>
          <c:tx>
            <c:strRef>
              <c:f>UNCTAD!$X$21</c:f>
              <c:strCache>
                <c:ptCount val="1"/>
                <c:pt idx="0">
                  <c:v>Thailand</c:v>
                </c:pt>
              </c:strCache>
            </c:strRef>
          </c:tx>
          <c:spPr>
            <a:ln w="38100" cap="rnd">
              <a:solidFill>
                <a:schemeClr val="accent1">
                  <a:lumMod val="80000"/>
                  <a:lumOff val="20000"/>
                </a:schemeClr>
              </a:solidFill>
              <a:round/>
            </a:ln>
            <a:effectLst/>
          </c:spPr>
          <c:marker>
            <c:symbol val="none"/>
          </c:marker>
          <c:dLbls>
            <c:dLbl>
              <c:idx val="0"/>
              <c:layout/>
              <c:tx>
                <c:rich>
                  <a:bodyPr/>
                  <a:lstStyle/>
                  <a:p>
                    <a:r>
                      <a:rPr lang="en-US" dirty="0" smtClean="0"/>
                      <a:t>Thailand</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solidFill>
                <a:schemeClr val="accent1">
                  <a:lumMod val="20000"/>
                  <a:lumOff val="80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UNCTAD!$Y$8:$AQ$8</c:f>
              <c:numCache>
                <c:formatCode>General</c:formatCode>
                <c:ptCount val="1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numCache>
            </c:numRef>
          </c:cat>
          <c:val>
            <c:numRef>
              <c:f>UNCTAD!$Y$21:$AQ$21</c:f>
              <c:numCache>
                <c:formatCode>0.0%</c:formatCode>
                <c:ptCount val="19"/>
                <c:pt idx="0">
                  <c:v>4.9588267326732674E-2</c:v>
                </c:pt>
                <c:pt idx="1">
                  <c:v>3.551384761904762E-2</c:v>
                </c:pt>
                <c:pt idx="2">
                  <c:v>3.1235093220338982E-2</c:v>
                </c:pt>
                <c:pt idx="3">
                  <c:v>2.9500724999999998E-2</c:v>
                </c:pt>
                <c:pt idx="4">
                  <c:v>2.7848879032258064E-2</c:v>
                </c:pt>
                <c:pt idx="5">
                  <c:v>2.6849471428571428E-2</c:v>
                </c:pt>
                <c:pt idx="6">
                  <c:v>2.6283529411764706E-2</c:v>
                </c:pt>
                <c:pt idx="7">
                  <c:v>2.4229669014084507E-2</c:v>
                </c:pt>
                <c:pt idx="8">
                  <c:v>2.2582481250000001E-2</c:v>
                </c:pt>
                <c:pt idx="9">
                  <c:v>2.213653888888889E-2</c:v>
                </c:pt>
                <c:pt idx="10">
                  <c:v>2.0632707070707072E-2</c:v>
                </c:pt>
                <c:pt idx="11">
                  <c:v>1.8877595555555557E-2</c:v>
                </c:pt>
                <c:pt idx="12">
                  <c:v>1.6227250996015935E-2</c:v>
                </c:pt>
                <c:pt idx="13">
                  <c:v>1.631018846153846E-2</c:v>
                </c:pt>
                <c:pt idx="14">
                  <c:v>1.6193460869565218E-2</c:v>
                </c:pt>
                <c:pt idx="15">
                  <c:v>1.6348205323193917E-2</c:v>
                </c:pt>
                <c:pt idx="16">
                  <c:v>1.4809042207792208E-2</c:v>
                </c:pt>
                <c:pt idx="17">
                  <c:v>1.3700548076923077E-2</c:v>
                </c:pt>
                <c:pt idx="18">
                  <c:v>1.1919505813953488E-2</c:v>
                </c:pt>
              </c:numCache>
            </c:numRef>
          </c:val>
          <c:smooth val="0"/>
        </c:ser>
        <c:dLbls>
          <c:showLegendKey val="0"/>
          <c:showVal val="0"/>
          <c:showCatName val="0"/>
          <c:showSerName val="0"/>
          <c:showPercent val="0"/>
          <c:showBubbleSize val="0"/>
        </c:dLbls>
        <c:smooth val="0"/>
        <c:axId val="977524128"/>
        <c:axId val="977524672"/>
        <c:extLst>
          <c:ext xmlns:c15="http://schemas.microsoft.com/office/drawing/2012/chart" uri="{02D57815-91ED-43cb-92C2-25804820EDAC}">
            <c15:filteredLineSeries>
              <c15:ser>
                <c:idx val="0"/>
                <c:order val="0"/>
                <c:tx>
                  <c:strRef>
                    <c:extLst>
                      <c:ext uri="{02D57815-91ED-43cb-92C2-25804820EDAC}">
                        <c15:formulaRef>
                          <c15:sqref>UNCTAD!$X$9</c15:sqref>
                        </c15:formulaRef>
                      </c:ext>
                    </c:extLst>
                    <c:strCache>
                      <c:ptCount val="1"/>
                      <c:pt idx="0">
                        <c:v>China</c:v>
                      </c:pt>
                    </c:strCache>
                  </c:strRef>
                </c:tx>
                <c:spPr>
                  <a:ln w="22225" cap="rnd">
                    <a:solidFill>
                      <a:schemeClr val="accent1"/>
                    </a:solidFill>
                    <a:round/>
                  </a:ln>
                  <a:effectLst/>
                </c:spPr>
                <c:marker>
                  <c:symbol val="none"/>
                </c:marker>
                <c:cat>
                  <c:numRef>
                    <c:extLst>
                      <c:ext uri="{02D57815-91ED-43cb-92C2-25804820EDAC}">
                        <c15:formulaRef>
                          <c15:sqref>UNCTAD!$Y$8:$AQ$8</c15:sqref>
                        </c15:formulaRef>
                      </c:ext>
                    </c:extLst>
                    <c:numCache>
                      <c:formatCode>General</c:formatCode>
                      <c:ptCount val="1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numCache>
                  </c:numRef>
                </c:cat>
                <c:val>
                  <c:numRef>
                    <c:extLst>
                      <c:ext uri="{02D57815-91ED-43cb-92C2-25804820EDAC}">
                        <c15:formulaRef>
                          <c15:sqref>UNCTAD!$Y$9:$AQ$9</c15:sqref>
                        </c15:formulaRef>
                      </c:ext>
                    </c:extLst>
                    <c:numCache>
                      <c:formatCode>0.0%</c:formatCode>
                      <c:ptCount val="19"/>
                      <c:pt idx="0">
                        <c:v>0.23810770297029704</c:v>
                      </c:pt>
                      <c:pt idx="1">
                        <c:v>0.23842350476190477</c:v>
                      </c:pt>
                      <c:pt idx="2">
                        <c:v>0.26951906779661017</c:v>
                      </c:pt>
                      <c:pt idx="3">
                        <c:v>0.25040063333333334</c:v>
                      </c:pt>
                      <c:pt idx="4">
                        <c:v>0.24256492741935484</c:v>
                      </c:pt>
                      <c:pt idx="5">
                        <c:v>0.25764949999999998</c:v>
                      </c:pt>
                      <c:pt idx="6">
                        <c:v>0.26948686029411767</c:v>
                      </c:pt>
                      <c:pt idx="7">
                        <c:v>0.29085574647887324</c:v>
                      </c:pt>
                      <c:pt idx="8">
                        <c:v>0.32537975624999999</c:v>
                      </c:pt>
                      <c:pt idx="9">
                        <c:v>0.34364674444444443</c:v>
                      </c:pt>
                      <c:pt idx="10">
                        <c:v>0.37455819696969694</c:v>
                      </c:pt>
                      <c:pt idx="11">
                        <c:v>0.42394565777777776</c:v>
                      </c:pt>
                      <c:pt idx="12">
                        <c:v>0.46215139442231074</c:v>
                      </c:pt>
                      <c:pt idx="13">
                        <c:v>0.46153846153846156</c:v>
                      </c:pt>
                      <c:pt idx="14">
                        <c:v>0.4652173913043478</c:v>
                      </c:pt>
                      <c:pt idx="15">
                        <c:v>0.49429657794676807</c:v>
                      </c:pt>
                      <c:pt idx="16">
                        <c:v>0.5</c:v>
                      </c:pt>
                      <c:pt idx="17">
                        <c:v>0.51282051282051277</c:v>
                      </c:pt>
                      <c:pt idx="18">
                        <c:v>0.50290697674418605</c:v>
                      </c:pt>
                    </c:numCache>
                  </c:numRef>
                </c:val>
                <c:smooth val="0"/>
              </c15:ser>
            </c15:filteredLineSeries>
            <c15:filteredLineSeries>
              <c15:ser>
                <c:idx val="1"/>
                <c:order val="1"/>
                <c:tx>
                  <c:strRef>
                    <c:extLst xmlns:c15="http://schemas.microsoft.com/office/drawing/2012/chart">
                      <c:ext xmlns:c15="http://schemas.microsoft.com/office/drawing/2012/chart" uri="{02D57815-91ED-43cb-92C2-25804820EDAC}">
                        <c15:formulaRef>
                          <c15:sqref>UNCTAD!$X$10</c15:sqref>
                        </c15:formulaRef>
                      </c:ext>
                    </c:extLst>
                    <c:strCache>
                      <c:ptCount val="1"/>
                      <c:pt idx="0">
                        <c:v>China, Hong Kong SAR</c:v>
                      </c:pt>
                    </c:strCache>
                  </c:strRef>
                </c:tx>
                <c:spPr>
                  <a:ln w="22225" cap="rnd">
                    <a:solidFill>
                      <a:schemeClr val="accent2"/>
                    </a:solidFill>
                    <a:round/>
                  </a:ln>
                  <a:effectLst/>
                </c:spPr>
                <c:marker>
                  <c:symbol val="none"/>
                </c:marker>
                <c:cat>
                  <c:numRef>
                    <c:extLst xmlns:c15="http://schemas.microsoft.com/office/drawing/2012/chart">
                      <c:ext xmlns:c15="http://schemas.microsoft.com/office/drawing/2012/chart" uri="{02D57815-91ED-43cb-92C2-25804820EDAC}">
                        <c15:formulaRef>
                          <c15:sqref>UNCTAD!$Y$8:$AQ$8</c15:sqref>
                        </c15:formulaRef>
                      </c:ext>
                    </c:extLst>
                    <c:numCache>
                      <c:formatCode>General</c:formatCode>
                      <c:ptCount val="1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numCache>
                  </c:numRef>
                </c:cat>
                <c:val>
                  <c:numRef>
                    <c:extLst xmlns:c15="http://schemas.microsoft.com/office/drawing/2012/chart">
                      <c:ext xmlns:c15="http://schemas.microsoft.com/office/drawing/2012/chart" uri="{02D57815-91ED-43cb-92C2-25804820EDAC}">
                        <c15:formulaRef>
                          <c15:sqref>UNCTAD!$Y$10:$AQ$10</c15:sqref>
                        </c15:formulaRef>
                      </c:ext>
                    </c:extLst>
                    <c:numCache>
                      <c:formatCode>0.0%</c:formatCode>
                      <c:ptCount val="19"/>
                      <c:pt idx="0">
                        <c:v>0.21086274257425744</c:v>
                      </c:pt>
                      <c:pt idx="1">
                        <c:v>0.2092974761904762</c:v>
                      </c:pt>
                      <c:pt idx="2">
                        <c:v>0.19582895762711863</c:v>
                      </c:pt>
                      <c:pt idx="3">
                        <c:v>0.18469715</c:v>
                      </c:pt>
                      <c:pt idx="4">
                        <c:v>0.18040895161290321</c:v>
                      </c:pt>
                      <c:pt idx="5">
                        <c:v>0.17298237857142856</c:v>
                      </c:pt>
                      <c:pt idx="6">
                        <c:v>0.17239736764705882</c:v>
                      </c:pt>
                      <c:pt idx="7">
                        <c:v>0.15795622535211268</c:v>
                      </c:pt>
                      <c:pt idx="8">
                        <c:v>0.14473669375000001</c:v>
                      </c:pt>
                      <c:pt idx="9">
                        <c:v>0.13946168888888888</c:v>
                      </c:pt>
                      <c:pt idx="10">
                        <c:v>0.13783998989898991</c:v>
                      </c:pt>
                      <c:pt idx="11">
                        <c:v>0.12618011555555556</c:v>
                      </c:pt>
                      <c:pt idx="12">
                        <c:v>0.11460013545816733</c:v>
                      </c:pt>
                      <c:pt idx="13">
                        <c:v>0.10733722692307693</c:v>
                      </c:pt>
                      <c:pt idx="14">
                        <c:v>9.9242130434782611E-2</c:v>
                      </c:pt>
                      <c:pt idx="15">
                        <c:v>9.144089353612167E-2</c:v>
                      </c:pt>
                      <c:pt idx="16">
                        <c:v>7.9560996753246752E-2</c:v>
                      </c:pt>
                      <c:pt idx="17">
                        <c:v>7.2349246794871799E-2</c:v>
                      </c:pt>
                      <c:pt idx="18">
                        <c:v>7.932438372093023E-2</c:v>
                      </c:pt>
                    </c:numCache>
                  </c:numRef>
                </c:val>
                <c:smooth val="0"/>
              </c15:ser>
            </c15:filteredLineSeries>
            <c15:filteredLineSeries>
              <c15:ser>
                <c:idx val="4"/>
                <c:order val="4"/>
                <c:tx>
                  <c:strRef>
                    <c:extLst xmlns:c15="http://schemas.microsoft.com/office/drawing/2012/chart">
                      <c:ext xmlns:c15="http://schemas.microsoft.com/office/drawing/2012/chart" uri="{02D57815-91ED-43cb-92C2-25804820EDAC}">
                        <c15:formulaRef>
                          <c15:sqref>UNCTAD!$X$13</c15:sqref>
                        </c15:formulaRef>
                      </c:ext>
                    </c:extLst>
                    <c:strCache>
                      <c:ptCount val="1"/>
                      <c:pt idx="0">
                        <c:v>India</c:v>
                      </c:pt>
                    </c:strCache>
                  </c:strRef>
                </c:tx>
                <c:spPr>
                  <a:ln w="2222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UNCTAD!$Y$8:$AQ$8</c15:sqref>
                        </c15:formulaRef>
                      </c:ext>
                    </c:extLst>
                    <c:numCache>
                      <c:formatCode>General</c:formatCode>
                      <c:ptCount val="1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numCache>
                  </c:numRef>
                </c:cat>
                <c:val>
                  <c:numRef>
                    <c:extLst xmlns:c15="http://schemas.microsoft.com/office/drawing/2012/chart">
                      <c:ext xmlns:c15="http://schemas.microsoft.com/office/drawing/2012/chart" uri="{02D57815-91ED-43cb-92C2-25804820EDAC}">
                        <c15:formulaRef>
                          <c15:sqref>UNCTAD!$Y$13:$AQ$13</c15:sqref>
                        </c15:formulaRef>
                      </c:ext>
                    </c:extLst>
                    <c:numCache>
                      <c:formatCode>0.0%</c:formatCode>
                      <c:ptCount val="19"/>
                      <c:pt idx="0">
                        <c:v>4.0695465346534655E-2</c:v>
                      </c:pt>
                      <c:pt idx="1">
                        <c:v>4.0163504761904764E-2</c:v>
                      </c:pt>
                      <c:pt idx="2">
                        <c:v>3.6802618644067794E-2</c:v>
                      </c:pt>
                      <c:pt idx="3">
                        <c:v>3.9853416666666669E-2</c:v>
                      </c:pt>
                      <c:pt idx="4">
                        <c:v>4.1559879032258065E-2</c:v>
                      </c:pt>
                      <c:pt idx="5">
                        <c:v>4.2603571428571428E-2</c:v>
                      </c:pt>
                      <c:pt idx="6">
                        <c:v>4.0350169117647057E-2</c:v>
                      </c:pt>
                      <c:pt idx="7">
                        <c:v>4.107264788732394E-2</c:v>
                      </c:pt>
                      <c:pt idx="8">
                        <c:v>3.9468324999999999E-2</c:v>
                      </c:pt>
                      <c:pt idx="9">
                        <c:v>3.8477405555555552E-2</c:v>
                      </c:pt>
                      <c:pt idx="10">
                        <c:v>4.4136075757575756E-2</c:v>
                      </c:pt>
                      <c:pt idx="11">
                        <c:v>4.2508182222222225E-2</c:v>
                      </c:pt>
                      <c:pt idx="12">
                        <c:v>3.9560996015936253E-2</c:v>
                      </c:pt>
                      <c:pt idx="13">
                        <c:v>4.2183703846153844E-2</c:v>
                      </c:pt>
                      <c:pt idx="14">
                        <c:v>5.2195186956521741E-2</c:v>
                      </c:pt>
                      <c:pt idx="15">
                        <c:v>4.2697079847908742E-2</c:v>
                      </c:pt>
                      <c:pt idx="16">
                        <c:v>4.7636344155844154E-2</c:v>
                      </c:pt>
                      <c:pt idx="17">
                        <c:v>4.4335624999999997E-2</c:v>
                      </c:pt>
                      <c:pt idx="18">
                        <c:v>4.8961630813953487E-2</c:v>
                      </c:pt>
                    </c:numCache>
                  </c:numRef>
                </c:val>
                <c:smooth val="0"/>
              </c15:ser>
            </c15:filteredLineSeries>
            <c15:filteredLineSeries>
              <c15:ser>
                <c:idx val="5"/>
                <c:order val="5"/>
                <c:tx>
                  <c:strRef>
                    <c:extLst xmlns:c15="http://schemas.microsoft.com/office/drawing/2012/chart">
                      <c:ext xmlns:c15="http://schemas.microsoft.com/office/drawing/2012/chart" uri="{02D57815-91ED-43cb-92C2-25804820EDAC}">
                        <c15:formulaRef>
                          <c15:sqref>UNCTAD!$X$14</c15:sqref>
                        </c15:formulaRef>
                      </c:ext>
                    </c:extLst>
                    <c:strCache>
                      <c:ptCount val="1"/>
                      <c:pt idx="0">
                        <c:v>Turkey</c:v>
                      </c:pt>
                    </c:strCache>
                  </c:strRef>
                </c:tx>
                <c:spPr>
                  <a:ln w="22225" cap="rnd">
                    <a:solidFill>
                      <a:schemeClr val="accent6"/>
                    </a:solidFill>
                    <a:round/>
                  </a:ln>
                  <a:effectLst/>
                </c:spPr>
                <c:marker>
                  <c:symbol val="none"/>
                </c:marker>
                <c:cat>
                  <c:numRef>
                    <c:extLst xmlns:c15="http://schemas.microsoft.com/office/drawing/2012/chart">
                      <c:ext xmlns:c15="http://schemas.microsoft.com/office/drawing/2012/chart" uri="{02D57815-91ED-43cb-92C2-25804820EDAC}">
                        <c15:formulaRef>
                          <c15:sqref>UNCTAD!$Y$8:$AQ$8</c15:sqref>
                        </c15:formulaRef>
                      </c:ext>
                    </c:extLst>
                    <c:numCache>
                      <c:formatCode>General</c:formatCode>
                      <c:ptCount val="1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numCache>
                  </c:numRef>
                </c:cat>
                <c:val>
                  <c:numRef>
                    <c:extLst xmlns:c15="http://schemas.microsoft.com/office/drawing/2012/chart">
                      <c:ext xmlns:c15="http://schemas.microsoft.com/office/drawing/2012/chart" uri="{02D57815-91ED-43cb-92C2-25804820EDAC}">
                        <c15:formulaRef>
                          <c15:sqref>UNCTAD!$Y$14:$AQ$14</c15:sqref>
                        </c15:formulaRef>
                      </c:ext>
                    </c:extLst>
                    <c:numCache>
                      <c:formatCode>0.0%</c:formatCode>
                      <c:ptCount val="19"/>
                      <c:pt idx="0">
                        <c:v>6.0581693069306934E-2</c:v>
                      </c:pt>
                      <c:pt idx="1">
                        <c:v>5.7781180952380953E-2</c:v>
                      </c:pt>
                      <c:pt idx="2">
                        <c:v>5.675552542372881E-2</c:v>
                      </c:pt>
                      <c:pt idx="3">
                        <c:v>5.8813791666666664E-2</c:v>
                      </c:pt>
                      <c:pt idx="4">
                        <c:v>5.2548072580645158E-2</c:v>
                      </c:pt>
                      <c:pt idx="5">
                        <c:v>4.6664964285714289E-2</c:v>
                      </c:pt>
                      <c:pt idx="6">
                        <c:v>4.8978470588235297E-2</c:v>
                      </c:pt>
                      <c:pt idx="7">
                        <c:v>5.6736683098591548E-2</c:v>
                      </c:pt>
                      <c:pt idx="8">
                        <c:v>6.2260925000000002E-2</c:v>
                      </c:pt>
                      <c:pt idx="9">
                        <c:v>6.2185477777777776E-2</c:v>
                      </c:pt>
                      <c:pt idx="10">
                        <c:v>5.9763161616161617E-2</c:v>
                      </c:pt>
                      <c:pt idx="11">
                        <c:v>5.3564097777777778E-2</c:v>
                      </c:pt>
                      <c:pt idx="12">
                        <c:v>5.5324035856573708E-2</c:v>
                      </c:pt>
                      <c:pt idx="13">
                        <c:v>5.2272046153846154E-2</c:v>
                      </c:pt>
                      <c:pt idx="14">
                        <c:v>5.024316086956522E-2</c:v>
                      </c:pt>
                      <c:pt idx="15">
                        <c:v>4.851804182509506E-2</c:v>
                      </c:pt>
                      <c:pt idx="16">
                        <c:v>4.5284720779220779E-2</c:v>
                      </c:pt>
                      <c:pt idx="17">
                        <c:v>4.580015064102564E-2</c:v>
                      </c:pt>
                      <c:pt idx="18">
                        <c:v>4.4790502906976747E-2</c:v>
                      </c:pt>
                    </c:numCache>
                  </c:numRef>
                </c:val>
                <c:smooth val="0"/>
              </c15:ser>
            </c15:filteredLineSeries>
            <c15:filteredLineSeries>
              <c15:ser>
                <c:idx val="6"/>
                <c:order val="6"/>
                <c:tx>
                  <c:strRef>
                    <c:extLst xmlns:c15="http://schemas.microsoft.com/office/drawing/2012/chart">
                      <c:ext xmlns:c15="http://schemas.microsoft.com/office/drawing/2012/chart" uri="{02D57815-91ED-43cb-92C2-25804820EDAC}">
                        <c15:formulaRef>
                          <c15:sqref>UNCTAD!$X$15</c15:sqref>
                        </c15:formulaRef>
                      </c:ext>
                    </c:extLst>
                    <c:strCache>
                      <c:ptCount val="1"/>
                      <c:pt idx="0">
                        <c:v>Indonesia</c:v>
                      </c:pt>
                    </c:strCache>
                  </c:strRef>
                </c:tx>
                <c:spPr>
                  <a:ln w="22225" cap="rnd">
                    <a:solidFill>
                      <a:schemeClr val="accent1">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UNCTAD!$Y$8:$AQ$8</c15:sqref>
                        </c15:formulaRef>
                      </c:ext>
                    </c:extLst>
                    <c:numCache>
                      <c:formatCode>General</c:formatCode>
                      <c:ptCount val="1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numCache>
                  </c:numRef>
                </c:cat>
                <c:val>
                  <c:numRef>
                    <c:extLst xmlns:c15="http://schemas.microsoft.com/office/drawing/2012/chart">
                      <c:ext xmlns:c15="http://schemas.microsoft.com/office/drawing/2012/chart" uri="{02D57815-91ED-43cb-92C2-25804820EDAC}">
                        <c15:formulaRef>
                          <c15:sqref>UNCTAD!$Y$15:$AQ$15</c15:sqref>
                        </c15:formulaRef>
                      </c:ext>
                    </c:extLst>
                    <c:numCache>
                      <c:formatCode>0.0%</c:formatCode>
                      <c:ptCount val="19"/>
                      <c:pt idx="0">
                        <c:v>0</c:v>
                      </c:pt>
                      <c:pt idx="1">
                        <c:v>0</c:v>
                      </c:pt>
                      <c:pt idx="2">
                        <c:v>0</c:v>
                      </c:pt>
                      <c:pt idx="3">
                        <c:v>0</c:v>
                      </c:pt>
                      <c:pt idx="4">
                        <c:v>0</c:v>
                      </c:pt>
                      <c:pt idx="5">
                        <c:v>0</c:v>
                      </c:pt>
                      <c:pt idx="6">
                        <c:v>0</c:v>
                      </c:pt>
                      <c:pt idx="7">
                        <c:v>0</c:v>
                      </c:pt>
                      <c:pt idx="8">
                        <c:v>2.56581E-2</c:v>
                      </c:pt>
                      <c:pt idx="9">
                        <c:v>2.4745572222222224E-2</c:v>
                      </c:pt>
                      <c:pt idx="10">
                        <c:v>2.5789656565656564E-2</c:v>
                      </c:pt>
                      <c:pt idx="11">
                        <c:v>2.5602182222222221E-2</c:v>
                      </c:pt>
                      <c:pt idx="12">
                        <c:v>2.338565737051793E-2</c:v>
                      </c:pt>
                      <c:pt idx="13">
                        <c:v>2.4171857692307692E-2</c:v>
                      </c:pt>
                      <c:pt idx="14">
                        <c:v>2.5717552173913045E-2</c:v>
                      </c:pt>
                      <c:pt idx="15">
                        <c:v>2.5931463878326996E-2</c:v>
                      </c:pt>
                      <c:pt idx="16">
                        <c:v>2.612090909090909E-2</c:v>
                      </c:pt>
                      <c:pt idx="17">
                        <c:v>2.4114490384615384E-2</c:v>
                      </c:pt>
                      <c:pt idx="18">
                        <c:v>2.2361912790697675E-2</c:v>
                      </c:pt>
                    </c:numCache>
                  </c:numRef>
                </c:val>
                <c:smooth val="0"/>
              </c15:ser>
            </c15:filteredLineSeries>
            <c15:filteredLineSeries>
              <c15:ser>
                <c:idx val="8"/>
                <c:order val="8"/>
                <c:tx>
                  <c:strRef>
                    <c:extLst xmlns:c15="http://schemas.microsoft.com/office/drawing/2012/chart">
                      <c:ext xmlns:c15="http://schemas.microsoft.com/office/drawing/2012/chart" uri="{02D57815-91ED-43cb-92C2-25804820EDAC}">
                        <c15:formulaRef>
                          <c15:sqref>UNCTAD!$X$17</c15:sqref>
                        </c15:formulaRef>
                      </c:ext>
                    </c:extLst>
                    <c:strCache>
                      <c:ptCount val="1"/>
                      <c:pt idx="0">
                        <c:v>Mexico</c:v>
                      </c:pt>
                    </c:strCache>
                  </c:strRef>
                </c:tx>
                <c:spPr>
                  <a:ln w="22225" cap="rnd">
                    <a:solidFill>
                      <a:schemeClr val="accent3">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UNCTAD!$Y$8:$AQ$8</c15:sqref>
                        </c15:formulaRef>
                      </c:ext>
                    </c:extLst>
                    <c:numCache>
                      <c:formatCode>General</c:formatCode>
                      <c:ptCount val="1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numCache>
                  </c:numRef>
                </c:cat>
                <c:val>
                  <c:numRef>
                    <c:extLst xmlns:c15="http://schemas.microsoft.com/office/drawing/2012/chart">
                      <c:ext xmlns:c15="http://schemas.microsoft.com/office/drawing/2012/chart" uri="{02D57815-91ED-43cb-92C2-25804820EDAC}">
                        <c15:formulaRef>
                          <c15:sqref>UNCTAD!$Y$17:$AQ$17</c15:sqref>
                        </c15:formulaRef>
                      </c:ext>
                    </c:extLst>
                    <c:numCache>
                      <c:formatCode>0.0%</c:formatCode>
                      <c:ptCount val="19"/>
                      <c:pt idx="0">
                        <c:v>2.7037237623762377E-2</c:v>
                      </c:pt>
                      <c:pt idx="1">
                        <c:v>3.5740580952380953E-2</c:v>
                      </c:pt>
                      <c:pt idx="2">
                        <c:v>4.7766694915254239E-2</c:v>
                      </c:pt>
                      <c:pt idx="3">
                        <c:v>5.502599166666667E-2</c:v>
                      </c:pt>
                      <c:pt idx="4">
                        <c:v>6.2678991935483874E-2</c:v>
                      </c:pt>
                      <c:pt idx="5">
                        <c:v>6.170657142857143E-2</c:v>
                      </c:pt>
                      <c:pt idx="6">
                        <c:v>5.8909897058823532E-2</c:v>
                      </c:pt>
                      <c:pt idx="7">
                        <c:v>5.4598521126760564E-2</c:v>
                      </c:pt>
                      <c:pt idx="8">
                        <c:v>4.5725462500000001E-2</c:v>
                      </c:pt>
                      <c:pt idx="9">
                        <c:v>4.1608905555555555E-2</c:v>
                      </c:pt>
                      <c:pt idx="10">
                        <c:v>3.6897373737373736E-2</c:v>
                      </c:pt>
                      <c:pt idx="11">
                        <c:v>2.8104279999999999E-2</c:v>
                      </c:pt>
                      <c:pt idx="12">
                        <c:v>2.040730278884462E-2</c:v>
                      </c:pt>
                      <c:pt idx="13">
                        <c:v>1.8888026923076923E-2</c:v>
                      </c:pt>
                      <c:pt idx="14">
                        <c:v>1.7881821739130433E-2</c:v>
                      </c:pt>
                      <c:pt idx="15">
                        <c:v>1.6591079847908745E-2</c:v>
                      </c:pt>
                      <c:pt idx="16">
                        <c:v>1.5057198051948053E-2</c:v>
                      </c:pt>
                      <c:pt idx="17">
                        <c:v>1.4259333333333334E-2</c:v>
                      </c:pt>
                      <c:pt idx="18">
                        <c:v>1.4865674418604652E-2</c:v>
                      </c:pt>
                    </c:numCache>
                  </c:numRef>
                </c:val>
                <c:smooth val="0"/>
              </c15:ser>
            </c15:filteredLineSeries>
            <c15:filteredLineSeries>
              <c15:ser>
                <c:idx val="9"/>
                <c:order val="9"/>
                <c:tx>
                  <c:strRef>
                    <c:extLst xmlns:c15="http://schemas.microsoft.com/office/drawing/2012/chart">
                      <c:ext xmlns:c15="http://schemas.microsoft.com/office/drawing/2012/chart" uri="{02D57815-91ED-43cb-92C2-25804820EDAC}">
                        <c15:formulaRef>
                          <c15:sqref>UNCTAD!$X$18</c15:sqref>
                        </c15:formulaRef>
                      </c:ext>
                    </c:extLst>
                    <c:strCache>
                      <c:ptCount val="1"/>
                      <c:pt idx="0">
                        <c:v>Malaysia</c:v>
                      </c:pt>
                    </c:strCache>
                  </c:strRef>
                </c:tx>
                <c:spPr>
                  <a:ln w="22225" cap="rnd">
                    <a:solidFill>
                      <a:schemeClr val="accent4">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UNCTAD!$Y$8:$AQ$8</c15:sqref>
                        </c15:formulaRef>
                      </c:ext>
                    </c:extLst>
                    <c:numCache>
                      <c:formatCode>General</c:formatCode>
                      <c:ptCount val="1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numCache>
                  </c:numRef>
                </c:cat>
                <c:val>
                  <c:numRef>
                    <c:extLst xmlns:c15="http://schemas.microsoft.com/office/drawing/2012/chart">
                      <c:ext xmlns:c15="http://schemas.microsoft.com/office/drawing/2012/chart" uri="{02D57815-91ED-43cb-92C2-25804820EDAC}">
                        <c15:formulaRef>
                          <c15:sqref>UNCTAD!$Y$18:$AQ$18</c15:sqref>
                        </c15:formulaRef>
                      </c:ext>
                    </c:extLst>
                    <c:numCache>
                      <c:formatCode>0.0%</c:formatCode>
                      <c:ptCount val="19"/>
                      <c:pt idx="0">
                        <c:v>2.243728712871287E-2</c:v>
                      </c:pt>
                      <c:pt idx="1">
                        <c:v>2.2628752380952379E-2</c:v>
                      </c:pt>
                      <c:pt idx="2">
                        <c:v>1.980136440677966E-2</c:v>
                      </c:pt>
                      <c:pt idx="3">
                        <c:v>1.9186691666666665E-2</c:v>
                      </c:pt>
                      <c:pt idx="4">
                        <c:v>1.8170274193548386E-2</c:v>
                      </c:pt>
                      <c:pt idx="5">
                        <c:v>1.6117900000000001E-2</c:v>
                      </c:pt>
                      <c:pt idx="6">
                        <c:v>1.5224933823529413E-2</c:v>
                      </c:pt>
                      <c:pt idx="7">
                        <c:v>1.4081894366197183E-2</c:v>
                      </c:pt>
                      <c:pt idx="8">
                        <c:v>1.285379375E-2</c:v>
                      </c:pt>
                      <c:pt idx="9">
                        <c:v>1.3007283333333333E-2</c:v>
                      </c:pt>
                      <c:pt idx="10">
                        <c:v>1.2517570707070706E-2</c:v>
                      </c:pt>
                      <c:pt idx="11">
                        <c:v>1.2633102222222222E-2</c:v>
                      </c:pt>
                      <c:pt idx="12">
                        <c:v>1.2585374501992031E-2</c:v>
                      </c:pt>
                      <c:pt idx="13">
                        <c:v>1.39398E-2</c:v>
                      </c:pt>
                      <c:pt idx="14">
                        <c:v>1.3591830434782608E-2</c:v>
                      </c:pt>
                      <c:pt idx="15">
                        <c:v>1.4753387832699619E-2</c:v>
                      </c:pt>
                      <c:pt idx="16">
                        <c:v>1.4829402597402598E-2</c:v>
                      </c:pt>
                      <c:pt idx="17">
                        <c:v>1.4615246794871795E-2</c:v>
                      </c:pt>
                      <c:pt idx="18">
                        <c:v>1.333038953488372E-2</c:v>
                      </c:pt>
                    </c:numCache>
                  </c:numRef>
                </c:val>
                <c:smooth val="0"/>
              </c15:ser>
            </c15:filteredLineSeries>
            <c15:filteredLineSeries>
              <c15:ser>
                <c:idx val="10"/>
                <c:order val="10"/>
                <c:tx>
                  <c:strRef>
                    <c:extLst xmlns:c15="http://schemas.microsoft.com/office/drawing/2012/chart">
                      <c:ext xmlns:c15="http://schemas.microsoft.com/office/drawing/2012/chart" uri="{02D57815-91ED-43cb-92C2-25804820EDAC}">
                        <c15:formulaRef>
                          <c15:sqref>UNCTAD!$X$19</c15:sqref>
                        </c15:formulaRef>
                      </c:ext>
                    </c:extLst>
                    <c:strCache>
                      <c:ptCount val="1"/>
                      <c:pt idx="0">
                        <c:v>Pakistan</c:v>
                      </c:pt>
                    </c:strCache>
                  </c:strRef>
                </c:tx>
                <c:spPr>
                  <a:ln w="22225" cap="rnd">
                    <a:solidFill>
                      <a:schemeClr val="accent5">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UNCTAD!$Y$8:$AQ$8</c15:sqref>
                        </c15:formulaRef>
                      </c:ext>
                    </c:extLst>
                    <c:numCache>
                      <c:formatCode>General</c:formatCode>
                      <c:ptCount val="1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numCache>
                  </c:numRef>
                </c:cat>
                <c:val>
                  <c:numRef>
                    <c:extLst xmlns:c15="http://schemas.microsoft.com/office/drawing/2012/chart">
                      <c:ext xmlns:c15="http://schemas.microsoft.com/office/drawing/2012/chart" uri="{02D57815-91ED-43cb-92C2-25804820EDAC}">
                        <c15:formulaRef>
                          <c15:sqref>UNCTAD!$Y$19:$AQ$19</c15:sqref>
                        </c15:formulaRef>
                      </c:ext>
                    </c:extLst>
                    <c:numCache>
                      <c:formatCode>0.0%</c:formatCode>
                      <c:ptCount val="19"/>
                      <c:pt idx="0">
                        <c:v>1.5952831683168318E-2</c:v>
                      </c:pt>
                      <c:pt idx="1">
                        <c:v>1.7832247619047618E-2</c:v>
                      </c:pt>
                      <c:pt idx="2">
                        <c:v>1.534227966101695E-2</c:v>
                      </c:pt>
                      <c:pt idx="3">
                        <c:v>1.53315E-2</c:v>
                      </c:pt>
                      <c:pt idx="4">
                        <c:v>1.4889387096774193E-2</c:v>
                      </c:pt>
                      <c:pt idx="5">
                        <c:v>1.5315721428571429E-2</c:v>
                      </c:pt>
                      <c:pt idx="6">
                        <c:v>1.5708779411764705E-2</c:v>
                      </c:pt>
                      <c:pt idx="7">
                        <c:v>1.5693098591549295E-2</c:v>
                      </c:pt>
                      <c:pt idx="8">
                        <c:v>1.6938606249999998E-2</c:v>
                      </c:pt>
                      <c:pt idx="9">
                        <c:v>1.6809644444444445E-2</c:v>
                      </c:pt>
                      <c:pt idx="10">
                        <c:v>1.8199974747474746E-2</c:v>
                      </c:pt>
                      <c:pt idx="11">
                        <c:v>1.7363964444444446E-2</c:v>
                      </c:pt>
                      <c:pt idx="12">
                        <c:v>1.5164800796812749E-2</c:v>
                      </c:pt>
                      <c:pt idx="13">
                        <c:v>1.5023076923076924E-2</c:v>
                      </c:pt>
                      <c:pt idx="14">
                        <c:v>1.4597773913043479E-2</c:v>
                      </c:pt>
                      <c:pt idx="15">
                        <c:v>1.4943650190114068E-2</c:v>
                      </c:pt>
                      <c:pt idx="16">
                        <c:v>1.4771525974025973E-2</c:v>
                      </c:pt>
                      <c:pt idx="17">
                        <c:v>1.3506285256410256E-2</c:v>
                      </c:pt>
                      <c:pt idx="18">
                        <c:v>1.3223584302325581E-2</c:v>
                      </c:pt>
                    </c:numCache>
                  </c:numRef>
                </c:val>
                <c:smooth val="0"/>
              </c15:ser>
            </c15:filteredLineSeries>
            <c15:filteredLineSeries>
              <c15:ser>
                <c:idx val="11"/>
                <c:order val="11"/>
                <c:tx>
                  <c:strRef>
                    <c:extLst xmlns:c15="http://schemas.microsoft.com/office/drawing/2012/chart">
                      <c:ext xmlns:c15="http://schemas.microsoft.com/office/drawing/2012/chart" uri="{02D57815-91ED-43cb-92C2-25804820EDAC}">
                        <c15:formulaRef>
                          <c15:sqref>UNCTAD!$X$20</c15:sqref>
                        </c15:formulaRef>
                      </c:ext>
                    </c:extLst>
                    <c:strCache>
                      <c:ptCount val="1"/>
                      <c:pt idx="0">
                        <c:v>Sri Lanka</c:v>
                      </c:pt>
                    </c:strCache>
                  </c:strRef>
                </c:tx>
                <c:spPr>
                  <a:ln w="22225" cap="rnd">
                    <a:solidFill>
                      <a:schemeClr val="accent6">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UNCTAD!$Y$8:$AQ$8</c15:sqref>
                        </c15:formulaRef>
                      </c:ext>
                    </c:extLst>
                    <c:numCache>
                      <c:formatCode>General</c:formatCode>
                      <c:ptCount val="1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numCache>
                  </c:numRef>
                </c:cat>
                <c:val>
                  <c:numRef>
                    <c:extLst xmlns:c15="http://schemas.microsoft.com/office/drawing/2012/chart">
                      <c:ext xmlns:c15="http://schemas.microsoft.com/office/drawing/2012/chart" uri="{02D57815-91ED-43cb-92C2-25804820EDAC}">
                        <c15:formulaRef>
                          <c15:sqref>UNCTAD!$Y$20:$AQ$20</c15:sqref>
                        </c15:formulaRef>
                      </c:ext>
                    </c:extLst>
                    <c:numCache>
                      <c:formatCode>0.0%</c:formatCode>
                      <c:ptCount val="19"/>
                      <c:pt idx="0">
                        <c:v>1.813709900990099E-2</c:v>
                      </c:pt>
                      <c:pt idx="1">
                        <c:v>1.8974704761904763E-2</c:v>
                      </c:pt>
                      <c:pt idx="2">
                        <c:v>2.0124110169491526E-2</c:v>
                      </c:pt>
                      <c:pt idx="3">
                        <c:v>2.0420041666666666E-2</c:v>
                      </c:pt>
                      <c:pt idx="4">
                        <c:v>1.8441459677419354E-2</c:v>
                      </c:pt>
                      <c:pt idx="5">
                        <c:v>1.9883557142857142E-2</c:v>
                      </c:pt>
                      <c:pt idx="6">
                        <c:v>1.7944919117647059E-2</c:v>
                      </c:pt>
                      <c:pt idx="7">
                        <c:v>1.6535021126760564E-2</c:v>
                      </c:pt>
                      <c:pt idx="8">
                        <c:v>1.5707218750000002E-2</c:v>
                      </c:pt>
                      <c:pt idx="9">
                        <c:v>1.5371027777777779E-2</c:v>
                      </c:pt>
                      <c:pt idx="10">
                        <c:v>1.4512984848484848E-2</c:v>
                      </c:pt>
                      <c:pt idx="11">
                        <c:v>1.3546320000000001E-2</c:v>
                      </c:pt>
                      <c:pt idx="12">
                        <c:v>1.3033956175298804E-2</c:v>
                      </c:pt>
                      <c:pt idx="13">
                        <c:v>1.3220938461538462E-2</c:v>
                      </c:pt>
                      <c:pt idx="14">
                        <c:v>1.4197008695652174E-2</c:v>
                      </c:pt>
                      <c:pt idx="15">
                        <c:v>1.3275403041825095E-2</c:v>
                      </c:pt>
                      <c:pt idx="16">
                        <c:v>1.3673555194805195E-2</c:v>
                      </c:pt>
                      <c:pt idx="17">
                        <c:v>1.2836580128205129E-2</c:v>
                      </c:pt>
                      <c:pt idx="18">
                        <c:v>1.2188354651162791E-2</c:v>
                      </c:pt>
                    </c:numCache>
                  </c:numRef>
                </c:val>
                <c:smooth val="0"/>
              </c15:ser>
            </c15:filteredLineSeries>
            <c15:filteredLineSeries>
              <c15:ser>
                <c:idx val="13"/>
                <c:order val="13"/>
                <c:tx>
                  <c:strRef>
                    <c:extLst xmlns:c15="http://schemas.microsoft.com/office/drawing/2012/chart">
                      <c:ext xmlns:c15="http://schemas.microsoft.com/office/drawing/2012/chart" uri="{02D57815-91ED-43cb-92C2-25804820EDAC}">
                        <c15:formulaRef>
                          <c15:sqref>UNCTAD!$X$22</c15:sqref>
                        </c15:formulaRef>
                      </c:ext>
                    </c:extLst>
                    <c:strCache>
                      <c:ptCount val="1"/>
                      <c:pt idx="0">
                        <c:v>Morocco</c:v>
                      </c:pt>
                    </c:strCache>
                  </c:strRef>
                </c:tx>
                <c:spPr>
                  <a:ln w="22225" cap="rnd">
                    <a:solidFill>
                      <a:schemeClr val="accent2">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UNCTAD!$Y$8:$AQ$8</c15:sqref>
                        </c15:formulaRef>
                      </c:ext>
                    </c:extLst>
                    <c:numCache>
                      <c:formatCode>General</c:formatCode>
                      <c:ptCount val="1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numCache>
                  </c:numRef>
                </c:cat>
                <c:val>
                  <c:numRef>
                    <c:extLst xmlns:c15="http://schemas.microsoft.com/office/drawing/2012/chart">
                      <c:ext xmlns:c15="http://schemas.microsoft.com/office/drawing/2012/chart" uri="{02D57815-91ED-43cb-92C2-25804820EDAC}">
                        <c15:formulaRef>
                          <c15:sqref>UNCTAD!$Y$22:$AQ$22</c15:sqref>
                        </c15:formulaRef>
                      </c:ext>
                    </c:extLst>
                    <c:numCache>
                      <c:formatCode>0.0%</c:formatCode>
                      <c:ptCount val="19"/>
                      <c:pt idx="0">
                        <c:v>1.7426178217821782E-2</c:v>
                      </c:pt>
                      <c:pt idx="1">
                        <c:v>1.6466723809523808E-2</c:v>
                      </c:pt>
                      <c:pt idx="2">
                        <c:v>1.4794686440677966E-2</c:v>
                      </c:pt>
                      <c:pt idx="3">
                        <c:v>1.9278875000000001E-2</c:v>
                      </c:pt>
                      <c:pt idx="4">
                        <c:v>1.919807258064516E-2</c:v>
                      </c:pt>
                      <c:pt idx="5">
                        <c:v>1.6479299999999999E-2</c:v>
                      </c:pt>
                      <c:pt idx="6">
                        <c:v>1.6920441176470589E-2</c:v>
                      </c:pt>
                      <c:pt idx="7">
                        <c:v>1.7356169014084506E-2</c:v>
                      </c:pt>
                      <c:pt idx="8">
                        <c:v>1.75551875E-2</c:v>
                      </c:pt>
                      <c:pt idx="9">
                        <c:v>1.6317377777777777E-2</c:v>
                      </c:pt>
                      <c:pt idx="10">
                        <c:v>1.4470550505050505E-2</c:v>
                      </c:pt>
                      <c:pt idx="11">
                        <c:v>1.4090764444444445E-2</c:v>
                      </c:pt>
                      <c:pt idx="12">
                        <c:v>1.4026454183266932E-2</c:v>
                      </c:pt>
                      <c:pt idx="13">
                        <c:v>1.4385E-2</c:v>
                      </c:pt>
                      <c:pt idx="14">
                        <c:v>1.3737047826086956E-2</c:v>
                      </c:pt>
                      <c:pt idx="15">
                        <c:v>1.2392281368821293E-2</c:v>
                      </c:pt>
                      <c:pt idx="16">
                        <c:v>1.1356288961038961E-2</c:v>
                      </c:pt>
                      <c:pt idx="17">
                        <c:v>1.0895628205128205E-2</c:v>
                      </c:pt>
                      <c:pt idx="18">
                        <c:v>1.0937328488372092E-2</c:v>
                      </c:pt>
                    </c:numCache>
                  </c:numRef>
                </c:val>
                <c:smooth val="0"/>
              </c15:ser>
            </c15:filteredLineSeries>
            <c15:filteredLineSeries>
              <c15:ser>
                <c:idx val="14"/>
                <c:order val="14"/>
                <c:tx>
                  <c:strRef>
                    <c:extLst xmlns:c15="http://schemas.microsoft.com/office/drawing/2012/chart">
                      <c:ext xmlns:c15="http://schemas.microsoft.com/office/drawing/2012/chart" uri="{02D57815-91ED-43cb-92C2-25804820EDAC}">
                        <c15:formulaRef>
                          <c15:sqref>UNCTAD!$X$23</c15:sqref>
                        </c15:formulaRef>
                      </c:ext>
                    </c:extLst>
                    <c:strCache>
                      <c:ptCount val="1"/>
                      <c:pt idx="0">
                        <c:v>Tunisia</c:v>
                      </c:pt>
                    </c:strCache>
                  </c:strRef>
                </c:tx>
                <c:spPr>
                  <a:ln w="22225" cap="rnd">
                    <a:solidFill>
                      <a:schemeClr val="accent3">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UNCTAD!$Y$8:$AQ$8</c15:sqref>
                        </c15:formulaRef>
                      </c:ext>
                    </c:extLst>
                    <c:numCache>
                      <c:formatCode>General</c:formatCode>
                      <c:ptCount val="1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numCache>
                  </c:numRef>
                </c:cat>
                <c:val>
                  <c:numRef>
                    <c:extLst xmlns:c15="http://schemas.microsoft.com/office/drawing/2012/chart">
                      <c:ext xmlns:c15="http://schemas.microsoft.com/office/drawing/2012/chart" uri="{02D57815-91ED-43cb-92C2-25804820EDAC}">
                        <c15:formulaRef>
                          <c15:sqref>UNCTAD!$Y$23:$AQ$23</c15:sqref>
                        </c15:formulaRef>
                      </c:ext>
                    </c:extLst>
                    <c:numCache>
                      <c:formatCode>0.0%</c:formatCode>
                      <c:ptCount val="19"/>
                      <c:pt idx="0">
                        <c:v>2.2990861386138615E-2</c:v>
                      </c:pt>
                      <c:pt idx="1">
                        <c:v>2.2823038095238096E-2</c:v>
                      </c:pt>
                      <c:pt idx="2">
                        <c:v>1.9479881355932205E-2</c:v>
                      </c:pt>
                      <c:pt idx="3">
                        <c:v>2.0618616666666666E-2</c:v>
                      </c:pt>
                      <c:pt idx="4">
                        <c:v>1.9153314516129033E-2</c:v>
                      </c:pt>
                      <c:pt idx="5">
                        <c:v>1.5907142857142856E-2</c:v>
                      </c:pt>
                      <c:pt idx="6">
                        <c:v>1.9125352941176472E-2</c:v>
                      </c:pt>
                      <c:pt idx="7">
                        <c:v>1.8898295774647886E-2</c:v>
                      </c:pt>
                      <c:pt idx="8">
                        <c:v>1.8961143749999999E-2</c:v>
                      </c:pt>
                      <c:pt idx="9">
                        <c:v>1.8270705555555555E-2</c:v>
                      </c:pt>
                      <c:pt idx="10">
                        <c:v>1.5779530303030302E-2</c:v>
                      </c:pt>
                      <c:pt idx="11">
                        <c:v>1.3413724444444445E-2</c:v>
                      </c:pt>
                      <c:pt idx="12">
                        <c:v>1.4227330677290836E-2</c:v>
                      </c:pt>
                      <c:pt idx="13">
                        <c:v>1.4483046153846154E-2</c:v>
                      </c:pt>
                      <c:pt idx="14">
                        <c:v>1.3566382608695653E-2</c:v>
                      </c:pt>
                      <c:pt idx="15">
                        <c:v>1.1745912547528516E-2</c:v>
                      </c:pt>
                      <c:pt idx="16">
                        <c:v>1.0770123376623376E-2</c:v>
                      </c:pt>
                      <c:pt idx="17">
                        <c:v>8.7310897435897428E-3</c:v>
                      </c:pt>
                      <c:pt idx="18">
                        <c:v>8.1462790697674411E-3</c:v>
                      </c:pt>
                    </c:numCache>
                  </c:numRef>
                </c:val>
                <c:smooth val="0"/>
              </c15:ser>
            </c15:filteredLineSeries>
          </c:ext>
        </c:extLst>
      </c:lineChart>
      <c:catAx>
        <c:axId val="977524128"/>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00" b="0" i="0" u="none" strike="noStrike" kern="1200" cap="none" spc="0" normalizeH="0" baseline="0">
                <a:solidFill>
                  <a:schemeClr val="dk1">
                    <a:lumMod val="65000"/>
                    <a:lumOff val="35000"/>
                  </a:schemeClr>
                </a:solidFill>
                <a:latin typeface="+mn-lt"/>
                <a:ea typeface="+mn-ea"/>
                <a:cs typeface="+mn-cs"/>
              </a:defRPr>
            </a:pPr>
            <a:endParaRPr lang="en-US"/>
          </a:p>
        </c:txPr>
        <c:crossAx val="977524672"/>
        <c:crosses val="autoZero"/>
        <c:auto val="1"/>
        <c:lblAlgn val="ctr"/>
        <c:lblOffset val="100"/>
        <c:noMultiLvlLbl val="0"/>
      </c:catAx>
      <c:valAx>
        <c:axId val="977524672"/>
        <c:scaling>
          <c:orientation val="minMax"/>
          <c:max val="7.0000000000000007E-2"/>
        </c:scaling>
        <c:delete val="0"/>
        <c:axPos val="l"/>
        <c:majorGridlines>
          <c:spPr>
            <a:ln w="9525" cap="flat" cmpd="sng" algn="ctr">
              <a:solidFill>
                <a:schemeClr val="dk1">
                  <a:lumMod val="15000"/>
                  <a:lumOff val="85000"/>
                  <a:alpha val="54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lumMod val="65000"/>
                    <a:lumOff val="35000"/>
                  </a:schemeClr>
                </a:solidFill>
                <a:latin typeface="+mn-lt"/>
                <a:ea typeface="+mn-ea"/>
                <a:cs typeface="+mn-cs"/>
              </a:defRPr>
            </a:pPr>
            <a:endParaRPr lang="en-US"/>
          </a:p>
        </c:txPr>
        <c:crossAx val="977524128"/>
        <c:crosses val="autoZero"/>
        <c:crossBetween val="between"/>
      </c:val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noFill/>
      <a:round/>
    </a:ln>
    <a:effectLst/>
  </c:spPr>
  <c:txPr>
    <a:bodyPr/>
    <a:lstStyle/>
    <a:p>
      <a:pPr>
        <a:defRPr sz="14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Establishements!$D$21</c:f>
              <c:strCache>
                <c:ptCount val="1"/>
                <c:pt idx="0">
                  <c:v>Factories</c:v>
                </c:pt>
              </c:strCache>
            </c:strRef>
          </c:tx>
          <c:spPr>
            <a:solidFill>
              <a:srgbClr val="00B050"/>
            </a:solidFill>
            <a:ln>
              <a:solidFill>
                <a:schemeClr val="bg1"/>
              </a:solidFill>
            </a:ln>
            <a:effectLst/>
          </c:spPr>
          <c:invertIfNegative val="0"/>
          <c:cat>
            <c:strRef>
              <c:f>Establishements!$C$22:$C$26</c:f>
              <c:strCache>
                <c:ptCount val="5"/>
                <c:pt idx="0">
                  <c:v>2011</c:v>
                </c:pt>
                <c:pt idx="1">
                  <c:v>2012</c:v>
                </c:pt>
                <c:pt idx="2">
                  <c:v>2013</c:v>
                </c:pt>
                <c:pt idx="3">
                  <c:v>2014</c:v>
                </c:pt>
                <c:pt idx="4">
                  <c:v>2015 (May)</c:v>
                </c:pt>
              </c:strCache>
            </c:strRef>
          </c:cat>
          <c:val>
            <c:numRef>
              <c:f>Establishements!$D$22:$D$26</c:f>
              <c:numCache>
                <c:formatCode>General</c:formatCode>
                <c:ptCount val="5"/>
                <c:pt idx="0">
                  <c:v>398</c:v>
                </c:pt>
                <c:pt idx="1">
                  <c:v>442</c:v>
                </c:pt>
                <c:pt idx="2">
                  <c:v>521</c:v>
                </c:pt>
                <c:pt idx="3">
                  <c:v>627</c:v>
                </c:pt>
                <c:pt idx="4">
                  <c:v>615</c:v>
                </c:pt>
              </c:numCache>
            </c:numRef>
          </c:val>
        </c:ser>
        <c:ser>
          <c:idx val="1"/>
          <c:order val="1"/>
          <c:tx>
            <c:strRef>
              <c:f>Establishements!$E$21</c:f>
              <c:strCache>
                <c:ptCount val="1"/>
                <c:pt idx="0">
                  <c:v>Trade Unions</c:v>
                </c:pt>
              </c:strCache>
            </c:strRef>
          </c:tx>
          <c:spPr>
            <a:solidFill>
              <a:srgbClr val="0070C0"/>
            </a:solidFill>
            <a:ln>
              <a:solidFill>
                <a:schemeClr val="bg1"/>
              </a:solidFill>
            </a:ln>
            <a:effectLst/>
          </c:spPr>
          <c:invertIfNegative val="0"/>
          <c:dLbls>
            <c:dLbl>
              <c:idx val="2"/>
              <c:layout>
                <c:manualLayout>
                  <c:x val="1.2626262626261701E-3"/>
                  <c:y val="-5.6757721843365668E-3"/>
                </c:manualLayout>
              </c:layout>
              <c:showLegendKey val="0"/>
              <c:showVal val="1"/>
              <c:showCatName val="0"/>
              <c:showSerName val="0"/>
              <c:showPercent val="0"/>
              <c:showBubbleSize val="0"/>
              <c:extLst>
                <c:ext xmlns:c15="http://schemas.microsoft.com/office/drawing/2012/chart" uri="{CE6537A1-D6FC-4f65-9D91-7224C49458BB}">
                  <c15:layout/>
                </c:ext>
              </c:extLst>
            </c:dLbl>
            <c:spPr>
              <a:solidFill>
                <a:schemeClr val="accent1">
                  <a:lumMod val="20000"/>
                  <a:lumOff val="80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Establishements!$C$22:$C$26</c:f>
              <c:strCache>
                <c:ptCount val="5"/>
                <c:pt idx="0">
                  <c:v>2011</c:v>
                </c:pt>
                <c:pt idx="1">
                  <c:v>2012</c:v>
                </c:pt>
                <c:pt idx="2">
                  <c:v>2013</c:v>
                </c:pt>
                <c:pt idx="3">
                  <c:v>2014</c:v>
                </c:pt>
                <c:pt idx="4">
                  <c:v>2015 (May)</c:v>
                </c:pt>
              </c:strCache>
            </c:strRef>
          </c:cat>
          <c:val>
            <c:numRef>
              <c:f>Establishements!$E$22:$E$26</c:f>
              <c:numCache>
                <c:formatCode>General</c:formatCode>
                <c:ptCount val="5"/>
                <c:pt idx="0">
                  <c:v>2253</c:v>
                </c:pt>
                <c:pt idx="1">
                  <c:v>2583</c:v>
                </c:pt>
                <c:pt idx="2">
                  <c:v>3004</c:v>
                </c:pt>
                <c:pt idx="3">
                  <c:v>3111</c:v>
                </c:pt>
                <c:pt idx="4">
                  <c:v>3166</c:v>
                </c:pt>
              </c:numCache>
            </c:numRef>
          </c:val>
        </c:ser>
        <c:dLbls>
          <c:showLegendKey val="0"/>
          <c:showVal val="0"/>
          <c:showCatName val="0"/>
          <c:showSerName val="0"/>
          <c:showPercent val="0"/>
          <c:showBubbleSize val="0"/>
        </c:dLbls>
        <c:gapWidth val="120"/>
        <c:overlap val="-27"/>
        <c:axId val="979925840"/>
        <c:axId val="979922032"/>
      </c:barChart>
      <c:lineChart>
        <c:grouping val="stacked"/>
        <c:varyColors val="0"/>
        <c:ser>
          <c:idx val="3"/>
          <c:order val="2"/>
          <c:tx>
            <c:strRef>
              <c:f>Establishements!$G$21</c:f>
              <c:strCache>
                <c:ptCount val="1"/>
                <c:pt idx="0">
                  <c:v>Union Growth</c:v>
                </c:pt>
              </c:strCache>
            </c:strRef>
          </c:tx>
          <c:spPr>
            <a:ln w="25400" cap="rnd">
              <a:solidFill>
                <a:srgbClr val="0070C0"/>
              </a:solidFill>
              <a:round/>
            </a:ln>
            <a:effectLst/>
          </c:spPr>
          <c:marker>
            <c:symbol val="circle"/>
            <c:size val="10"/>
            <c:spPr>
              <a:solidFill>
                <a:schemeClr val="bg1"/>
              </a:solidFill>
              <a:ln w="25400">
                <a:solidFill>
                  <a:srgbClr val="0070C0"/>
                </a:solidFill>
                <a:round/>
              </a:ln>
              <a:effectLst/>
            </c:spPr>
          </c:marker>
          <c:dLbls>
            <c:dLbl>
              <c:idx val="0"/>
              <c:delete val="1"/>
              <c:extLst>
                <c:ext xmlns:c15="http://schemas.microsoft.com/office/drawing/2012/chart" uri="{CE6537A1-D6FC-4f65-9D91-7224C49458BB}"/>
              </c:extLst>
            </c:dLbl>
            <c:spPr>
              <a:solidFill>
                <a:schemeClr val="bg2"/>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Establishements!$C$22:$C$26</c:f>
              <c:strCache>
                <c:ptCount val="5"/>
                <c:pt idx="0">
                  <c:v>2011</c:v>
                </c:pt>
                <c:pt idx="1">
                  <c:v>2012</c:v>
                </c:pt>
                <c:pt idx="2">
                  <c:v>2013</c:v>
                </c:pt>
                <c:pt idx="3">
                  <c:v>2014</c:v>
                </c:pt>
                <c:pt idx="4">
                  <c:v>2015 (May)</c:v>
                </c:pt>
              </c:strCache>
            </c:strRef>
          </c:cat>
          <c:val>
            <c:numRef>
              <c:f>Establishements!$G$22:$G$26</c:f>
              <c:numCache>
                <c:formatCode>0%</c:formatCode>
                <c:ptCount val="5"/>
                <c:pt idx="0">
                  <c:v>0</c:v>
                </c:pt>
                <c:pt idx="1">
                  <c:v>0.14647137150466044</c:v>
                </c:pt>
                <c:pt idx="2">
                  <c:v>0.16298877274487031</c:v>
                </c:pt>
                <c:pt idx="3">
                  <c:v>3.561917443408788E-2</c:v>
                </c:pt>
                <c:pt idx="4">
                  <c:v>1.7679202828672452E-2</c:v>
                </c:pt>
              </c:numCache>
            </c:numRef>
          </c:val>
          <c:smooth val="0"/>
        </c:ser>
        <c:dLbls>
          <c:showLegendKey val="0"/>
          <c:showVal val="0"/>
          <c:showCatName val="0"/>
          <c:showSerName val="0"/>
          <c:showPercent val="0"/>
          <c:showBubbleSize val="0"/>
        </c:dLbls>
        <c:marker val="1"/>
        <c:smooth val="0"/>
        <c:axId val="979926928"/>
        <c:axId val="979924208"/>
      </c:lineChart>
      <c:catAx>
        <c:axId val="979925840"/>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0" i="0" u="none" strike="noStrike" kern="1200" cap="none" spc="0" normalizeH="0" baseline="0">
                <a:solidFill>
                  <a:schemeClr val="dk1">
                    <a:lumMod val="65000"/>
                    <a:lumOff val="35000"/>
                  </a:schemeClr>
                </a:solidFill>
                <a:latin typeface="+mn-lt"/>
                <a:ea typeface="+mn-ea"/>
                <a:cs typeface="+mn-cs"/>
              </a:defRPr>
            </a:pPr>
            <a:endParaRPr lang="en-US"/>
          </a:p>
        </c:txPr>
        <c:crossAx val="979922032"/>
        <c:crosses val="autoZero"/>
        <c:auto val="1"/>
        <c:lblAlgn val="ctr"/>
        <c:lblOffset val="100"/>
        <c:noMultiLvlLbl val="0"/>
      </c:catAx>
      <c:valAx>
        <c:axId val="979922032"/>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dk1">
                        <a:lumMod val="65000"/>
                        <a:lumOff val="35000"/>
                      </a:schemeClr>
                    </a:solidFill>
                    <a:latin typeface="+mn-lt"/>
                    <a:ea typeface="+mn-ea"/>
                    <a:cs typeface="+mn-cs"/>
                  </a:defRPr>
                </a:pPr>
                <a:r>
                  <a:rPr lang="en-US"/>
                  <a:t>Number of Union or Factory Establishment</a:t>
                </a:r>
              </a:p>
            </c:rich>
          </c:tx>
          <c:layout/>
          <c:overlay val="0"/>
          <c:spPr>
            <a:noFill/>
            <a:ln>
              <a:noFill/>
            </a:ln>
            <a:effectLst/>
          </c:spPr>
          <c:txPr>
            <a:bodyPr rot="-5400000" spcFirstLastPara="1" vertOverflow="ellipsis" vert="horz" wrap="square" anchor="ctr" anchorCtr="1"/>
            <a:lstStyle/>
            <a:p>
              <a:pPr>
                <a:defRPr sz="1400"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crossAx val="979925840"/>
        <c:crosses val="autoZero"/>
        <c:crossBetween val="between"/>
      </c:valAx>
      <c:valAx>
        <c:axId val="979924208"/>
        <c:scaling>
          <c:orientation val="minMax"/>
        </c:scaling>
        <c:delete val="0"/>
        <c:axPos val="r"/>
        <c:title>
          <c:tx>
            <c:rich>
              <a:bodyPr rot="-5400000" spcFirstLastPara="1" vertOverflow="ellipsis" vert="horz" wrap="square" anchor="ctr" anchorCtr="1"/>
              <a:lstStyle/>
              <a:p>
                <a:pPr>
                  <a:defRPr sz="1400" b="1" i="0" u="none" strike="noStrike" kern="1200" baseline="0">
                    <a:solidFill>
                      <a:schemeClr val="dk1">
                        <a:lumMod val="65000"/>
                        <a:lumOff val="35000"/>
                      </a:schemeClr>
                    </a:solidFill>
                    <a:latin typeface="+mn-lt"/>
                    <a:ea typeface="+mn-ea"/>
                    <a:cs typeface="+mn-cs"/>
                  </a:defRPr>
                </a:pPr>
                <a:r>
                  <a:rPr lang="en-US"/>
                  <a:t>Percentage Change Year on Year</a:t>
                </a:r>
              </a:p>
            </c:rich>
          </c:tx>
          <c:layout/>
          <c:overlay val="0"/>
          <c:spPr>
            <a:noFill/>
            <a:ln>
              <a:noFill/>
            </a:ln>
            <a:effectLst/>
          </c:spPr>
          <c:txPr>
            <a:bodyPr rot="-5400000" spcFirstLastPara="1" vertOverflow="ellipsis" vert="horz" wrap="square" anchor="ctr" anchorCtr="1"/>
            <a:lstStyle/>
            <a:p>
              <a:pPr>
                <a:defRPr sz="1400" b="1" i="0" u="none" strike="noStrike" kern="1200" baseline="0">
                  <a:solidFill>
                    <a:schemeClr val="dk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crossAx val="979926928"/>
        <c:crosses val="max"/>
        <c:crossBetween val="between"/>
      </c:valAx>
      <c:catAx>
        <c:axId val="979926928"/>
        <c:scaling>
          <c:orientation val="minMax"/>
        </c:scaling>
        <c:delete val="1"/>
        <c:axPos val="b"/>
        <c:numFmt formatCode="General" sourceLinked="1"/>
        <c:majorTickMark val="out"/>
        <c:minorTickMark val="none"/>
        <c:tickLblPos val="nextTo"/>
        <c:crossAx val="979924208"/>
        <c:crosses val="autoZero"/>
        <c:auto val="1"/>
        <c:lblAlgn val="ctr"/>
        <c:lblOffset val="100"/>
        <c:noMultiLvlLbl val="0"/>
      </c:cat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noFill/>
      <a:round/>
    </a:ln>
    <a:effectLst/>
  </c:spPr>
  <c:txPr>
    <a:bodyPr/>
    <a:lstStyle/>
    <a:p>
      <a:pPr>
        <a:defRPr sz="14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571884829473366E-2"/>
          <c:y val="5.1788436684332279E-2"/>
          <c:w val="0.84772532929786659"/>
          <c:h val="0.87646967450522162"/>
        </c:manualLayout>
      </c:layout>
      <c:scatterChart>
        <c:scatterStyle val="lineMarker"/>
        <c:varyColors val="0"/>
        <c:ser>
          <c:idx val="0"/>
          <c:order val="0"/>
          <c:spPr>
            <a:ln w="28575">
              <a:noFill/>
            </a:ln>
          </c:spPr>
          <c:marker>
            <c:symbol val="diamond"/>
            <c:size val="11"/>
            <c:spPr>
              <a:ln w="28575"/>
            </c:spPr>
          </c:marker>
          <c:dPt>
            <c:idx val="2"/>
            <c:marker>
              <c:spPr>
                <a:solidFill>
                  <a:schemeClr val="accent2"/>
                </a:solidFill>
                <a:ln w="28575"/>
              </c:spPr>
            </c:marker>
            <c:bubble3D val="0"/>
          </c:dPt>
          <c:dPt>
            <c:idx val="3"/>
            <c:marker>
              <c:spPr>
                <a:solidFill>
                  <a:schemeClr val="accent2"/>
                </a:solidFill>
                <a:ln w="28575"/>
              </c:spPr>
            </c:marker>
            <c:bubble3D val="0"/>
          </c:dPt>
          <c:dPt>
            <c:idx val="4"/>
            <c:marker>
              <c:spPr>
                <a:solidFill>
                  <a:schemeClr val="accent2"/>
                </a:solidFill>
                <a:ln w="28575"/>
              </c:spPr>
            </c:marker>
            <c:bubble3D val="0"/>
          </c:dPt>
          <c:dPt>
            <c:idx val="5"/>
            <c:marker>
              <c:spPr>
                <a:solidFill>
                  <a:schemeClr val="accent2"/>
                </a:solidFill>
                <a:ln w="28575"/>
              </c:spPr>
            </c:marker>
            <c:bubble3D val="0"/>
          </c:dPt>
          <c:dPt>
            <c:idx val="6"/>
            <c:marker>
              <c:spPr>
                <a:solidFill>
                  <a:schemeClr val="accent2"/>
                </a:solidFill>
                <a:ln w="28575"/>
              </c:spPr>
            </c:marker>
            <c:bubble3D val="0"/>
          </c:dPt>
          <c:dPt>
            <c:idx val="9"/>
            <c:marker>
              <c:spPr>
                <a:solidFill>
                  <a:schemeClr val="accent2"/>
                </a:solidFill>
                <a:ln w="28575"/>
              </c:spPr>
            </c:marker>
            <c:bubble3D val="0"/>
          </c:dPt>
          <c:dPt>
            <c:idx val="13"/>
            <c:marker>
              <c:spPr>
                <a:solidFill>
                  <a:schemeClr val="accent2"/>
                </a:solidFill>
                <a:ln w="28575"/>
              </c:spPr>
            </c:marker>
            <c:bubble3D val="0"/>
          </c:dPt>
          <c:dPt>
            <c:idx val="16"/>
            <c:marker>
              <c:spPr>
                <a:solidFill>
                  <a:schemeClr val="accent2"/>
                </a:solidFill>
                <a:ln w="28575"/>
              </c:spPr>
            </c:marker>
            <c:bubble3D val="0"/>
          </c:dPt>
          <c:dLbls>
            <c:dLbl>
              <c:idx val="0"/>
              <c:layout/>
              <c:tx>
                <c:rich>
                  <a:bodyPr/>
                  <a:lstStyle/>
                  <a:p>
                    <a:r>
                      <a:rPr lang="en-US" sz="1400"/>
                      <a:t>Nepal</a:t>
                    </a:r>
                    <a:endParaRPr lang="en-US"/>
                  </a:p>
                </c:rich>
              </c:tx>
              <c:dLblPos val="l"/>
              <c:showLegendKey val="0"/>
              <c:showVal val="1"/>
              <c:showCatName val="1"/>
              <c:showSerName val="0"/>
              <c:showPercent val="0"/>
              <c:showBubbleSize val="0"/>
              <c:extLst>
                <c:ext xmlns:c15="http://schemas.microsoft.com/office/drawing/2012/chart" uri="{CE6537A1-D6FC-4f65-9D91-7224C49458BB}">
                  <c15:layout/>
                </c:ext>
              </c:extLst>
            </c:dLbl>
            <c:dLbl>
              <c:idx val="1"/>
              <c:layout>
                <c:manualLayout>
                  <c:x val="8.0585433659934001E-3"/>
                  <c:y val="4.2042045024381905E-3"/>
                </c:manualLayout>
              </c:layout>
              <c:tx>
                <c:rich>
                  <a:bodyPr/>
                  <a:lstStyle/>
                  <a:p>
                    <a:r>
                      <a:rPr lang="en-US" sz="1400"/>
                      <a:t>Pakistan</a:t>
                    </a:r>
                    <a:endParaRPr lang="en-US"/>
                  </a:p>
                </c:rich>
              </c:tx>
              <c:dLblPos val="r"/>
              <c:showLegendKey val="0"/>
              <c:showVal val="1"/>
              <c:showCatName val="1"/>
              <c:showSerName val="0"/>
              <c:showPercent val="0"/>
              <c:showBubbleSize val="0"/>
              <c:extLst>
                <c:ext xmlns:c15="http://schemas.microsoft.com/office/drawing/2012/chart" uri="{CE6537A1-D6FC-4f65-9D91-7224C49458BB}">
                  <c15:layout/>
                </c:ext>
              </c:extLst>
            </c:dLbl>
            <c:dLbl>
              <c:idx val="2"/>
              <c:layout>
                <c:manualLayout>
                  <c:x val="-0.12924348485216328"/>
                  <c:y val="-1.2625459732225414E-2"/>
                </c:manualLayout>
              </c:layout>
              <c:tx>
                <c:rich>
                  <a:bodyPr/>
                  <a:lstStyle/>
                  <a:p>
                    <a:pPr>
                      <a:defRPr sz="1200"/>
                    </a:pPr>
                    <a:r>
                      <a:rPr lang="en-US" sz="1600" b="1"/>
                      <a:t>Cambodia </a:t>
                    </a:r>
                    <a:endParaRPr lang="en-US" b="1"/>
                  </a:p>
                </c:rich>
              </c:tx>
              <c:spPr>
                <a:solidFill>
                  <a:schemeClr val="accent1">
                    <a:lumMod val="20000"/>
                    <a:lumOff val="80000"/>
                  </a:schemeClr>
                </a:solidFill>
                <a:ln>
                  <a:noFill/>
                </a:ln>
                <a:effectLst/>
              </c:spPr>
              <c:dLblPos val="r"/>
              <c:showLegendKey val="0"/>
              <c:showVal val="1"/>
              <c:showCatName val="1"/>
              <c:showSerName val="0"/>
              <c:showPercent val="0"/>
              <c:showBubbleSize val="0"/>
              <c:extLst>
                <c:ext xmlns:c15="http://schemas.microsoft.com/office/drawing/2012/chart" uri="{CE6537A1-D6FC-4f65-9D91-7224C49458BB}">
                  <c15:layout/>
                </c:ext>
              </c:extLst>
            </c:dLbl>
            <c:dLbl>
              <c:idx val="3"/>
              <c:layout>
                <c:manualLayout>
                  <c:x val="-4.5666516687621686E-3"/>
                  <c:y val="1.4714715758533666E-2"/>
                </c:manualLayout>
              </c:layout>
              <c:tx>
                <c:rich>
                  <a:bodyPr/>
                  <a:lstStyle/>
                  <a:p>
                    <a:r>
                      <a:rPr lang="en-US" sz="1400"/>
                      <a:t>Indonesia</a:t>
                    </a:r>
                    <a:endParaRPr lang="en-US"/>
                  </a:p>
                </c:rich>
              </c:tx>
              <c:dLblPos val="r"/>
              <c:showLegendKey val="0"/>
              <c:showVal val="1"/>
              <c:showCatName val="1"/>
              <c:showSerName val="0"/>
              <c:showPercent val="0"/>
              <c:showBubbleSize val="0"/>
              <c:extLst>
                <c:ext xmlns:c15="http://schemas.microsoft.com/office/drawing/2012/chart" uri="{CE6537A1-D6FC-4f65-9D91-7224C49458BB}">
                  <c15:layout/>
                </c:ext>
              </c:extLst>
            </c:dLbl>
            <c:dLbl>
              <c:idx val="4"/>
              <c:layout/>
              <c:tx>
                <c:rich>
                  <a:bodyPr/>
                  <a:lstStyle/>
                  <a:p>
                    <a:r>
                      <a:rPr lang="en-US" sz="1400"/>
                      <a:t>Viet Nam</a:t>
                    </a:r>
                    <a:endParaRPr lang="en-US"/>
                  </a:p>
                </c:rich>
              </c:tx>
              <c:dLblPos val="l"/>
              <c:showLegendKey val="0"/>
              <c:showVal val="1"/>
              <c:showCatName val="1"/>
              <c:showSerName val="0"/>
              <c:showPercent val="0"/>
              <c:showBubbleSize val="0"/>
              <c:extLst>
                <c:ext xmlns:c15="http://schemas.microsoft.com/office/drawing/2012/chart" uri="{CE6537A1-D6FC-4f65-9D91-7224C49458BB}">
                  <c15:layout/>
                </c:ext>
              </c:extLst>
            </c:dLbl>
            <c:dLbl>
              <c:idx val="5"/>
              <c:layout>
                <c:manualLayout>
                  <c:x val="-1.3008606597633178E-3"/>
                  <c:y val="-1.2612613507314571E-2"/>
                </c:manualLayout>
              </c:layout>
              <c:tx>
                <c:rich>
                  <a:bodyPr/>
                  <a:lstStyle/>
                  <a:p>
                    <a:r>
                      <a:rPr lang="en-US" sz="1400"/>
                      <a:t>Philippines</a:t>
                    </a:r>
                    <a:endParaRPr lang="en-US"/>
                  </a:p>
                </c:rich>
              </c:tx>
              <c:dLblPos val="r"/>
              <c:showLegendKey val="0"/>
              <c:showVal val="1"/>
              <c:showCatName val="1"/>
              <c:showSerName val="0"/>
              <c:showPercent val="0"/>
              <c:showBubbleSize val="0"/>
              <c:extLst>
                <c:ext xmlns:c15="http://schemas.microsoft.com/office/drawing/2012/chart" uri="{CE6537A1-D6FC-4f65-9D91-7224C49458BB}">
                  <c15:layout/>
                </c:ext>
              </c:extLst>
            </c:dLbl>
            <c:dLbl>
              <c:idx val="6"/>
              <c:layout/>
              <c:tx>
                <c:rich>
                  <a:bodyPr/>
                  <a:lstStyle/>
                  <a:p>
                    <a:r>
                      <a:rPr lang="en-US" sz="1400"/>
                      <a:t>Thailand</a:t>
                    </a:r>
                    <a:endParaRPr lang="en-US"/>
                  </a:p>
                </c:rich>
              </c:tx>
              <c:dLblPos val="l"/>
              <c:showLegendKey val="0"/>
              <c:showVal val="1"/>
              <c:showCatName val="1"/>
              <c:showSerName val="0"/>
              <c:showPercent val="0"/>
              <c:showBubbleSize val="0"/>
              <c:extLst>
                <c:ext xmlns:c15="http://schemas.microsoft.com/office/drawing/2012/chart" uri="{CE6537A1-D6FC-4f65-9D91-7224C49458BB}">
                  <c15:layout/>
                </c:ext>
              </c:extLst>
            </c:dLbl>
            <c:dLbl>
              <c:idx val="7"/>
              <c:layout/>
              <c:tx>
                <c:rich>
                  <a:bodyPr/>
                  <a:lstStyle/>
                  <a:p>
                    <a:r>
                      <a:rPr lang="en-US" sz="1400"/>
                      <a:t>Mongolia</a:t>
                    </a:r>
                    <a:endParaRPr lang="en-US"/>
                  </a:p>
                </c:rich>
              </c:tx>
              <c:dLblPos val="l"/>
              <c:showLegendKey val="0"/>
              <c:showVal val="1"/>
              <c:showCatName val="1"/>
              <c:showSerName val="0"/>
              <c:showPercent val="0"/>
              <c:showBubbleSize val="0"/>
              <c:extLst>
                <c:ext xmlns:c15="http://schemas.microsoft.com/office/drawing/2012/chart" uri="{CE6537A1-D6FC-4f65-9D91-7224C49458BB}">
                  <c15:layout/>
                </c:ext>
              </c:extLst>
            </c:dLbl>
            <c:dLbl>
              <c:idx val="8"/>
              <c:layout/>
              <c:tx>
                <c:rich>
                  <a:bodyPr/>
                  <a:lstStyle/>
                  <a:p>
                    <a:r>
                      <a:rPr lang="en-US" sz="1400"/>
                      <a:t>China</a:t>
                    </a:r>
                    <a:endParaRPr lang="en-US"/>
                  </a:p>
                </c:rich>
              </c:tx>
              <c:dLblPos val="l"/>
              <c:showLegendKey val="0"/>
              <c:showVal val="1"/>
              <c:showCatName val="1"/>
              <c:showSerName val="0"/>
              <c:showPercent val="0"/>
              <c:showBubbleSize val="0"/>
              <c:extLst>
                <c:ext xmlns:c15="http://schemas.microsoft.com/office/drawing/2012/chart" uri="{CE6537A1-D6FC-4f65-9D91-7224C49458BB}">
                  <c15:layout/>
                </c:ext>
              </c:extLst>
            </c:dLbl>
            <c:dLbl>
              <c:idx val="9"/>
              <c:layout/>
              <c:tx>
                <c:rich>
                  <a:bodyPr/>
                  <a:lstStyle/>
                  <a:p>
                    <a:r>
                      <a:rPr lang="en-US" sz="1400"/>
                      <a:t>Malaysia</a:t>
                    </a:r>
                    <a:endParaRPr lang="en-US"/>
                  </a:p>
                </c:rich>
              </c:tx>
              <c:dLblPos val="l"/>
              <c:showLegendKey val="0"/>
              <c:showVal val="1"/>
              <c:showCatName val="1"/>
              <c:showSerName val="0"/>
              <c:showPercent val="0"/>
              <c:showBubbleSize val="0"/>
              <c:extLst>
                <c:ext xmlns:c15="http://schemas.microsoft.com/office/drawing/2012/chart" uri="{CE6537A1-D6FC-4f65-9D91-7224C49458BB}">
                  <c15:layout/>
                </c:ext>
              </c:extLst>
            </c:dLbl>
            <c:dLbl>
              <c:idx val="10"/>
              <c:layout/>
              <c:tx>
                <c:rich>
                  <a:bodyPr/>
                  <a:lstStyle/>
                  <a:p>
                    <a:r>
                      <a:rPr lang="en-US" sz="1400"/>
                      <a:t>Hong Kong, China</a:t>
                    </a:r>
                    <a:endParaRPr lang="en-US"/>
                  </a:p>
                </c:rich>
              </c:tx>
              <c:dLblPos val="l"/>
              <c:showLegendKey val="0"/>
              <c:showVal val="1"/>
              <c:showCatName val="1"/>
              <c:showSerName val="0"/>
              <c:showPercent val="0"/>
              <c:showBubbleSize val="0"/>
              <c:extLst>
                <c:ext xmlns:c15="http://schemas.microsoft.com/office/drawing/2012/chart" uri="{CE6537A1-D6FC-4f65-9D91-7224C49458BB}">
                  <c15:layout/>
                </c:ext>
              </c:extLst>
            </c:dLbl>
            <c:dLbl>
              <c:idx val="11"/>
              <c:layout/>
              <c:tx>
                <c:rich>
                  <a:bodyPr/>
                  <a:lstStyle/>
                  <a:p>
                    <a:r>
                      <a:rPr lang="en-US" sz="1400"/>
                      <a:t>Korea, Rep. of</a:t>
                    </a:r>
                    <a:endParaRPr lang="en-US"/>
                  </a:p>
                </c:rich>
              </c:tx>
              <c:dLblPos val="l"/>
              <c:showLegendKey val="0"/>
              <c:showVal val="1"/>
              <c:showCatName val="1"/>
              <c:showSerName val="0"/>
              <c:showPercent val="0"/>
              <c:showBubbleSize val="0"/>
              <c:extLst>
                <c:ext xmlns:c15="http://schemas.microsoft.com/office/drawing/2012/chart" uri="{CE6537A1-D6FC-4f65-9D91-7224C49458BB}">
                  <c15:layout/>
                </c:ext>
              </c:extLst>
            </c:dLbl>
            <c:dLbl>
              <c:idx val="12"/>
              <c:layout/>
              <c:tx>
                <c:rich>
                  <a:bodyPr/>
                  <a:lstStyle/>
                  <a:p>
                    <a:r>
                      <a:rPr lang="en-US" sz="1400"/>
                      <a:t>New Zealand</a:t>
                    </a:r>
                    <a:endParaRPr lang="en-US"/>
                  </a:p>
                </c:rich>
              </c:tx>
              <c:dLblPos val="l"/>
              <c:showLegendKey val="0"/>
              <c:showVal val="1"/>
              <c:showCatName val="1"/>
              <c:showSerName val="0"/>
              <c:showPercent val="0"/>
              <c:showBubbleSize val="0"/>
              <c:extLst>
                <c:ext xmlns:c15="http://schemas.microsoft.com/office/drawing/2012/chart" uri="{CE6537A1-D6FC-4f65-9D91-7224C49458BB}">
                  <c15:layout/>
                </c:ext>
              </c:extLst>
            </c:dLbl>
            <c:dLbl>
              <c:idx val="13"/>
              <c:layout/>
              <c:tx>
                <c:rich>
                  <a:bodyPr/>
                  <a:lstStyle/>
                  <a:p>
                    <a:r>
                      <a:rPr lang="en-US" sz="1400"/>
                      <a:t>Singapore</a:t>
                    </a:r>
                    <a:endParaRPr lang="en-US"/>
                  </a:p>
                </c:rich>
              </c:tx>
              <c:dLblPos val="l"/>
              <c:showLegendKey val="0"/>
              <c:showVal val="1"/>
              <c:showCatName val="1"/>
              <c:showSerName val="0"/>
              <c:showPercent val="0"/>
              <c:showBubbleSize val="0"/>
              <c:extLst>
                <c:ext xmlns:c15="http://schemas.microsoft.com/office/drawing/2012/chart" uri="{CE6537A1-D6FC-4f65-9D91-7224C49458BB}">
                  <c15:layout/>
                </c:ext>
              </c:extLst>
            </c:dLbl>
            <c:dLbl>
              <c:idx val="14"/>
              <c:layout/>
              <c:tx>
                <c:rich>
                  <a:bodyPr/>
                  <a:lstStyle/>
                  <a:p>
                    <a:r>
                      <a:rPr lang="en-US" sz="1400"/>
                      <a:t>Japan</a:t>
                    </a:r>
                    <a:endParaRPr lang="en-US"/>
                  </a:p>
                </c:rich>
              </c:tx>
              <c:dLblPos val="l"/>
              <c:showLegendKey val="0"/>
              <c:showVal val="1"/>
              <c:showCatName val="1"/>
              <c:showSerName val="0"/>
              <c:showPercent val="0"/>
              <c:showBubbleSize val="0"/>
              <c:extLst>
                <c:ext xmlns:c15="http://schemas.microsoft.com/office/drawing/2012/chart" uri="{CE6537A1-D6FC-4f65-9D91-7224C49458BB}">
                  <c15:layout/>
                </c:ext>
              </c:extLst>
            </c:dLbl>
            <c:dLbl>
              <c:idx val="15"/>
              <c:layout/>
              <c:tx>
                <c:rich>
                  <a:bodyPr/>
                  <a:lstStyle/>
                  <a:p>
                    <a:r>
                      <a:rPr lang="en-US" sz="1400"/>
                      <a:t>Australia</a:t>
                    </a:r>
                    <a:endParaRPr lang="en-US"/>
                  </a:p>
                </c:rich>
              </c:tx>
              <c:dLblPos val="l"/>
              <c:showLegendKey val="0"/>
              <c:showVal val="1"/>
              <c:showCatName val="1"/>
              <c:showSerName val="0"/>
              <c:showPercent val="0"/>
              <c:showBubbleSize val="0"/>
              <c:extLst>
                <c:ext xmlns:c15="http://schemas.microsoft.com/office/drawing/2012/chart" uri="{CE6537A1-D6FC-4f65-9D91-7224C49458BB}">
                  <c15:layout/>
                </c:ext>
              </c:extLst>
            </c:dLbl>
            <c:dLbl>
              <c:idx val="16"/>
              <c:layout>
                <c:manualLayout>
                  <c:x val="-2.8187650417067896E-2"/>
                  <c:y val="2.7327329265848237E-2"/>
                </c:manualLayout>
              </c:layout>
              <c:tx>
                <c:rich>
                  <a:bodyPr/>
                  <a:lstStyle/>
                  <a:p>
                    <a:r>
                      <a:rPr lang="en-US" sz="1200"/>
                      <a:t>Lao</a:t>
                    </a:r>
                    <a:r>
                      <a:rPr lang="en-US" sz="1200" baseline="0"/>
                      <a:t> PDR</a:t>
                    </a:r>
                    <a:endParaRPr lang="en-US" sz="1200"/>
                  </a:p>
                </c:rich>
              </c:tx>
              <c:dLblPos val="r"/>
              <c:showLegendKey val="0"/>
              <c:showVal val="1"/>
              <c:showCatName val="1"/>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a:pPr>
                <a:endParaRPr lang="en-US"/>
              </a:p>
            </c:txPr>
            <c:dLblPos val="l"/>
            <c:showLegendKey val="0"/>
            <c:showVal val="1"/>
            <c:showCatName val="1"/>
            <c:showSerName val="0"/>
            <c:showPercent val="0"/>
            <c:showBubbleSize val="0"/>
            <c:showLeaderLines val="0"/>
            <c:extLst>
              <c:ext xmlns:c15="http://schemas.microsoft.com/office/drawing/2012/chart" uri="{CE6537A1-D6FC-4f65-9D91-7224C49458BB}">
                <c15:showLeaderLines val="0"/>
              </c:ext>
            </c:extLst>
          </c:dLbls>
          <c:trendline>
            <c:trendlineType val="power"/>
            <c:dispRSqr val="0"/>
            <c:dispEq val="0"/>
          </c:trendline>
          <c:xVal>
            <c:numRef>
              <c:f>DATA!$D$5:$D$21</c:f>
              <c:numCache>
                <c:formatCode>#,##0.00</c:formatCode>
                <c:ptCount val="17"/>
                <c:pt idx="0">
                  <c:v>2003.0204815801501</c:v>
                </c:pt>
                <c:pt idx="1">
                  <c:v>7343.5900178601496</c:v>
                </c:pt>
                <c:pt idx="2">
                  <c:v>3878.8572910892699</c:v>
                </c:pt>
                <c:pt idx="3">
                  <c:v>9254.0969572985796</c:v>
                </c:pt>
                <c:pt idx="4">
                  <c:v>5370.3404750009804</c:v>
                </c:pt>
                <c:pt idx="5">
                  <c:v>9691.0547660654793</c:v>
                </c:pt>
                <c:pt idx="6">
                  <c:v>14173.363058094999</c:v>
                </c:pt>
                <c:pt idx="7">
                  <c:v>10762.044330463499</c:v>
                </c:pt>
                <c:pt idx="8">
                  <c:v>13890.857547838399</c:v>
                </c:pt>
                <c:pt idx="9">
                  <c:v>34421.987147473897</c:v>
                </c:pt>
                <c:pt idx="10">
                  <c:v>86721.887996820195</c:v>
                </c:pt>
                <c:pt idx="11">
                  <c:v>56808.4036337328</c:v>
                </c:pt>
                <c:pt idx="12">
                  <c:v>50374.022668310201</c:v>
                </c:pt>
                <c:pt idx="13">
                  <c:v>99753.961475211298</c:v>
                </c:pt>
                <c:pt idx="14">
                  <c:v>63826.134769302997</c:v>
                </c:pt>
                <c:pt idx="15">
                  <c:v>70243.687355268296</c:v>
                </c:pt>
                <c:pt idx="16">
                  <c:v>4588.83</c:v>
                </c:pt>
              </c:numCache>
            </c:numRef>
          </c:xVal>
          <c:yVal>
            <c:numRef>
              <c:f>DATA!$C$5:$C$21</c:f>
              <c:numCache>
                <c:formatCode>#,##0</c:formatCode>
                <c:ptCount val="17"/>
                <c:pt idx="0">
                  <c:v>73.349708604413919</c:v>
                </c:pt>
                <c:pt idx="1">
                  <c:v>112.51585964027743</c:v>
                </c:pt>
                <c:pt idx="2">
                  <c:v>120.89833870567816</c:v>
                </c:pt>
                <c:pt idx="3">
                  <c:v>173.67182308523067</c:v>
                </c:pt>
                <c:pt idx="4">
                  <c:v>180.63184175148839</c:v>
                </c:pt>
                <c:pt idx="5">
                  <c:v>206.1896009105931</c:v>
                </c:pt>
                <c:pt idx="6">
                  <c:v>357.13280717608649</c:v>
                </c:pt>
                <c:pt idx="7">
                  <c:v>410.69402908115916</c:v>
                </c:pt>
                <c:pt idx="8">
                  <c:v>538.62812580914704</c:v>
                </c:pt>
                <c:pt idx="9">
                  <c:v>608.97418811501041</c:v>
                </c:pt>
                <c:pt idx="10">
                  <c:v>1709.2944551285486</c:v>
                </c:pt>
                <c:pt idx="11">
                  <c:v>2623.6551640453854</c:v>
                </c:pt>
                <c:pt idx="12">
                  <c:v>3236.965277070216</c:v>
                </c:pt>
                <c:pt idx="13">
                  <c:v>3547.3188869739179</c:v>
                </c:pt>
                <c:pt idx="14">
                  <c:v>4080.6885773282825</c:v>
                </c:pt>
                <c:pt idx="15">
                  <c:v>5047.6235220779272</c:v>
                </c:pt>
                <c:pt idx="16">
                  <c:v>118.78518105726619</c:v>
                </c:pt>
              </c:numCache>
            </c:numRef>
          </c:yVal>
          <c:smooth val="0"/>
        </c:ser>
        <c:dLbls>
          <c:showLegendKey val="0"/>
          <c:showVal val="0"/>
          <c:showCatName val="0"/>
          <c:showSerName val="0"/>
          <c:showPercent val="0"/>
          <c:showBubbleSize val="0"/>
        </c:dLbls>
        <c:axId val="979918224"/>
        <c:axId val="979930192"/>
      </c:scatterChart>
      <c:valAx>
        <c:axId val="979918224"/>
        <c:scaling>
          <c:logBase val="2"/>
          <c:orientation val="minMax"/>
          <c:min val="1500"/>
        </c:scaling>
        <c:delete val="0"/>
        <c:axPos val="b"/>
        <c:title>
          <c:tx>
            <c:rich>
              <a:bodyPr/>
              <a:lstStyle/>
              <a:p>
                <a:pPr>
                  <a:defRPr sz="1600"/>
                </a:pPr>
                <a:r>
                  <a:rPr lang="en-GB" sz="1600" dirty="0"/>
                  <a:t>Annual labour productivity (PPP$)</a:t>
                </a:r>
                <a:r>
                  <a:rPr lang="en-GB" sz="1600" baseline="0" dirty="0"/>
                  <a:t>, log scale</a:t>
                </a:r>
                <a:endParaRPr lang="en-GB" sz="1600" dirty="0"/>
              </a:p>
            </c:rich>
          </c:tx>
          <c:layout>
            <c:manualLayout>
              <c:xMode val="edge"/>
              <c:yMode val="edge"/>
              <c:x val="0.29649838507484522"/>
              <c:y val="0.84337194578664942"/>
            </c:manualLayout>
          </c:layout>
          <c:overlay val="0"/>
        </c:title>
        <c:numFmt formatCode="#\ ##0" sourceLinked="0"/>
        <c:majorTickMark val="out"/>
        <c:minorTickMark val="none"/>
        <c:tickLblPos val="nextTo"/>
        <c:spPr>
          <a:ln>
            <a:solidFill>
              <a:schemeClr val="tx1"/>
            </a:solidFill>
          </a:ln>
        </c:spPr>
        <c:txPr>
          <a:bodyPr/>
          <a:lstStyle/>
          <a:p>
            <a:pPr>
              <a:defRPr sz="1400"/>
            </a:pPr>
            <a:endParaRPr lang="en-US"/>
          </a:p>
        </c:txPr>
        <c:crossAx val="979930192"/>
        <c:crosses val="autoZero"/>
        <c:crossBetween val="midCat"/>
      </c:valAx>
      <c:valAx>
        <c:axId val="979930192"/>
        <c:scaling>
          <c:logBase val="2"/>
          <c:orientation val="minMax"/>
          <c:max val="7680"/>
          <c:min val="30"/>
        </c:scaling>
        <c:delete val="0"/>
        <c:axPos val="l"/>
        <c:majorGridlines>
          <c:spPr>
            <a:ln>
              <a:solidFill>
                <a:schemeClr val="tx1">
                  <a:lumMod val="50000"/>
                  <a:lumOff val="50000"/>
                </a:schemeClr>
              </a:solidFill>
            </a:ln>
          </c:spPr>
        </c:majorGridlines>
        <c:title>
          <c:tx>
            <c:rich>
              <a:bodyPr rot="-5400000" vert="horz"/>
              <a:lstStyle/>
              <a:p>
                <a:pPr>
                  <a:defRPr sz="1600"/>
                </a:pPr>
                <a:r>
                  <a:rPr lang="en-US" sz="1600" dirty="0"/>
                  <a:t>Average monthly</a:t>
                </a:r>
                <a:r>
                  <a:rPr lang="en-US" sz="1600" baseline="0" dirty="0"/>
                  <a:t> wages (US$), log scale</a:t>
                </a:r>
                <a:endParaRPr lang="en-US" sz="1600" dirty="0"/>
              </a:p>
            </c:rich>
          </c:tx>
          <c:layout/>
          <c:overlay val="0"/>
        </c:title>
        <c:numFmt formatCode="#\ ##0" sourceLinked="0"/>
        <c:majorTickMark val="out"/>
        <c:minorTickMark val="none"/>
        <c:tickLblPos val="nextTo"/>
        <c:spPr>
          <a:ln>
            <a:solidFill>
              <a:schemeClr val="tx1"/>
            </a:solidFill>
          </a:ln>
        </c:spPr>
        <c:txPr>
          <a:bodyPr/>
          <a:lstStyle/>
          <a:p>
            <a:pPr>
              <a:defRPr sz="1200"/>
            </a:pPr>
            <a:endParaRPr lang="en-US"/>
          </a:p>
        </c:txPr>
        <c:crossAx val="979918224"/>
        <c:crossesAt val="1500"/>
        <c:crossBetween val="midCat"/>
      </c:valAx>
      <c:spPr>
        <a:ln>
          <a:solidFill>
            <a:schemeClr val="tx1"/>
          </a:solidFill>
        </a:ln>
      </c:spPr>
    </c:plotArea>
    <c:plotVisOnly val="1"/>
    <c:dispBlanksAs val="gap"/>
    <c:showDLblsOverMax val="0"/>
  </c:chart>
  <c:spPr>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'Wage compared to other countire'!$M$4</c:f>
              <c:strCache>
                <c:ptCount val="1"/>
                <c:pt idx="0">
                  <c:v>Lowest relevant rate applicable to unskilled garment workers</c:v>
                </c:pt>
              </c:strCache>
            </c:strRef>
          </c:tx>
          <c:spPr>
            <a:solidFill>
              <a:schemeClr val="accent1"/>
            </a:solidFill>
            <a:ln>
              <a:noFill/>
            </a:ln>
            <a:effectLst/>
          </c:spPr>
          <c:invertIfNegative val="0"/>
          <c:dPt>
            <c:idx val="1"/>
            <c:invertIfNegative val="0"/>
            <c:bubble3D val="0"/>
            <c:spPr>
              <a:solidFill>
                <a:srgbClr val="00B050"/>
              </a:solidFill>
              <a:ln>
                <a:noFill/>
              </a:ln>
              <a:effectLst/>
            </c:spPr>
          </c:dPt>
          <c:dPt>
            <c:idx val="3"/>
            <c:invertIfNegative val="0"/>
            <c:bubble3D val="0"/>
            <c:spPr>
              <a:solidFill>
                <a:schemeClr val="tx1">
                  <a:lumMod val="75000"/>
                  <a:lumOff val="25000"/>
                </a:schemeClr>
              </a:solidFill>
              <a:ln>
                <a:noFill/>
              </a:ln>
              <a:effectLst/>
            </c:spPr>
          </c:dPt>
          <c:dPt>
            <c:idx val="4"/>
            <c:invertIfNegative val="0"/>
            <c:bubble3D val="0"/>
            <c:spPr>
              <a:solidFill>
                <a:srgbClr val="00B050"/>
              </a:solidFill>
              <a:ln>
                <a:noFill/>
              </a:ln>
              <a:effectLst/>
            </c:spPr>
          </c:dPt>
          <c:dPt>
            <c:idx val="5"/>
            <c:invertIfNegative val="0"/>
            <c:bubble3D val="0"/>
            <c:spPr>
              <a:solidFill>
                <a:srgbClr val="00B050"/>
              </a:solidFill>
              <a:ln>
                <a:noFill/>
              </a:ln>
              <a:effectLst/>
            </c:spPr>
          </c:dPt>
          <c:dPt>
            <c:idx val="11"/>
            <c:invertIfNegative val="0"/>
            <c:bubble3D val="0"/>
            <c:spPr>
              <a:solidFill>
                <a:srgbClr val="00B050"/>
              </a:solidFill>
              <a:ln>
                <a:noFill/>
              </a:ln>
              <a:effectLst/>
            </c:spPr>
          </c:dPt>
          <c:dLbls>
            <c:spPr>
              <a:solidFill>
                <a:schemeClr val="accent1">
                  <a:lumMod val="20000"/>
                  <a:lumOff val="80000"/>
                </a:schemeClr>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'Wage compared to other countire'!$L$5:$L$21</c:f>
              <c:strCache>
                <c:ptCount val="17"/>
                <c:pt idx="0">
                  <c:v>Sri Lanka</c:v>
                </c:pt>
                <c:pt idx="1">
                  <c:v>Bangladish</c:v>
                </c:pt>
                <c:pt idx="2">
                  <c:v>Pakistan</c:v>
                </c:pt>
                <c:pt idx="3">
                  <c:v>Camboida</c:v>
                </c:pt>
                <c:pt idx="4">
                  <c:v>India</c:v>
                </c:pt>
                <c:pt idx="5">
                  <c:v>Vietnam</c:v>
                </c:pt>
                <c:pt idx="6">
                  <c:v>Mexico</c:v>
                </c:pt>
                <c:pt idx="7">
                  <c:v>Egypt</c:v>
                </c:pt>
                <c:pt idx="8">
                  <c:v>Tunisia</c:v>
                </c:pt>
                <c:pt idx="9">
                  <c:v>El Salvador</c:v>
                </c:pt>
                <c:pt idx="10">
                  <c:v>Thailand</c:v>
                </c:pt>
                <c:pt idx="11">
                  <c:v>Indonesia</c:v>
                </c:pt>
                <c:pt idx="12">
                  <c:v>Peru</c:v>
                </c:pt>
                <c:pt idx="13">
                  <c:v>Malaysia</c:v>
                </c:pt>
                <c:pt idx="14">
                  <c:v>Philippines</c:v>
                </c:pt>
                <c:pt idx="15">
                  <c:v>Morocco</c:v>
                </c:pt>
                <c:pt idx="16">
                  <c:v>China</c:v>
                </c:pt>
              </c:strCache>
            </c:strRef>
          </c:cat>
          <c:val>
            <c:numRef>
              <c:f>'Wage compared to other countire'!$M$5:$M$21</c:f>
              <c:numCache>
                <c:formatCode>General</c:formatCode>
                <c:ptCount val="17"/>
                <c:pt idx="0">
                  <c:v>66</c:v>
                </c:pt>
                <c:pt idx="1">
                  <c:v>68</c:v>
                </c:pt>
                <c:pt idx="2">
                  <c:v>89</c:v>
                </c:pt>
                <c:pt idx="3">
                  <c:v>128</c:v>
                </c:pt>
                <c:pt idx="4">
                  <c:v>78</c:v>
                </c:pt>
                <c:pt idx="5">
                  <c:v>100</c:v>
                </c:pt>
                <c:pt idx="6">
                  <c:v>151</c:v>
                </c:pt>
                <c:pt idx="7">
                  <c:v>168</c:v>
                </c:pt>
                <c:pt idx="8">
                  <c:v>146</c:v>
                </c:pt>
                <c:pt idx="9">
                  <c:v>211</c:v>
                </c:pt>
                <c:pt idx="10">
                  <c:v>237</c:v>
                </c:pt>
                <c:pt idx="11">
                  <c:v>92</c:v>
                </c:pt>
                <c:pt idx="12">
                  <c:v>251</c:v>
                </c:pt>
                <c:pt idx="13">
                  <c:v>225</c:v>
                </c:pt>
                <c:pt idx="14">
                  <c:v>150</c:v>
                </c:pt>
                <c:pt idx="15">
                  <c:v>278</c:v>
                </c:pt>
                <c:pt idx="16">
                  <c:v>155</c:v>
                </c:pt>
              </c:numCache>
            </c:numRef>
          </c:val>
        </c:ser>
        <c:dLbls>
          <c:showLegendKey val="0"/>
          <c:showVal val="0"/>
          <c:showCatName val="0"/>
          <c:showSerName val="0"/>
          <c:showPercent val="0"/>
          <c:showBubbleSize val="0"/>
        </c:dLbls>
        <c:gapWidth val="20"/>
        <c:overlap val="-27"/>
        <c:axId val="856264944"/>
        <c:axId val="856265488"/>
      </c:barChart>
      <c:lineChart>
        <c:grouping val="standard"/>
        <c:varyColors val="0"/>
        <c:ser>
          <c:idx val="2"/>
          <c:order val="2"/>
          <c:tx>
            <c:strRef>
              <c:f>'Wage compared to other countire'!$O$4</c:f>
              <c:strCache>
                <c:ptCount val="1"/>
                <c:pt idx="0">
                  <c:v>Cambodia Line</c:v>
                </c:pt>
              </c:strCache>
            </c:strRef>
          </c:tx>
          <c:spPr>
            <a:ln w="28575" cap="rnd">
              <a:solidFill>
                <a:schemeClr val="tx1">
                  <a:lumMod val="75000"/>
                  <a:lumOff val="25000"/>
                </a:schemeClr>
              </a:solidFill>
              <a:round/>
            </a:ln>
            <a:effectLst/>
          </c:spPr>
          <c:marker>
            <c:symbol val="none"/>
          </c:marker>
          <c:cat>
            <c:strRef>
              <c:f>'Wage compared to other countire'!$L$5:$L$21</c:f>
              <c:strCache>
                <c:ptCount val="17"/>
                <c:pt idx="0">
                  <c:v>Sri Lanka</c:v>
                </c:pt>
                <c:pt idx="1">
                  <c:v>Bangladish</c:v>
                </c:pt>
                <c:pt idx="2">
                  <c:v>Pakistan</c:v>
                </c:pt>
                <c:pt idx="3">
                  <c:v>Camboida</c:v>
                </c:pt>
                <c:pt idx="4">
                  <c:v>India</c:v>
                </c:pt>
                <c:pt idx="5">
                  <c:v>Vietnam</c:v>
                </c:pt>
                <c:pt idx="6">
                  <c:v>Mexico</c:v>
                </c:pt>
                <c:pt idx="7">
                  <c:v>Egypt</c:v>
                </c:pt>
                <c:pt idx="8">
                  <c:v>Tunisia</c:v>
                </c:pt>
                <c:pt idx="9">
                  <c:v>El Salvador</c:v>
                </c:pt>
                <c:pt idx="10">
                  <c:v>Thailand</c:v>
                </c:pt>
                <c:pt idx="11">
                  <c:v>Indonesia</c:v>
                </c:pt>
                <c:pt idx="12">
                  <c:v>Peru</c:v>
                </c:pt>
                <c:pt idx="13">
                  <c:v>Malaysia</c:v>
                </c:pt>
                <c:pt idx="14">
                  <c:v>Philippines</c:v>
                </c:pt>
                <c:pt idx="15">
                  <c:v>Morocco</c:v>
                </c:pt>
                <c:pt idx="16">
                  <c:v>China</c:v>
                </c:pt>
              </c:strCache>
            </c:strRef>
          </c:cat>
          <c:val>
            <c:numRef>
              <c:f>'Wage compared to other countire'!$O$5:$O$21</c:f>
              <c:numCache>
                <c:formatCode>_(* #,##0_);_(* \(#,##0\);_(* "-"??_);_(@_)</c:formatCode>
                <c:ptCount val="17"/>
                <c:pt idx="0">
                  <c:v>128</c:v>
                </c:pt>
                <c:pt idx="1">
                  <c:v>128</c:v>
                </c:pt>
                <c:pt idx="2">
                  <c:v>128</c:v>
                </c:pt>
                <c:pt idx="3">
                  <c:v>128</c:v>
                </c:pt>
                <c:pt idx="4">
                  <c:v>128</c:v>
                </c:pt>
                <c:pt idx="5">
                  <c:v>128</c:v>
                </c:pt>
                <c:pt idx="6">
                  <c:v>128</c:v>
                </c:pt>
                <c:pt idx="7">
                  <c:v>128</c:v>
                </c:pt>
                <c:pt idx="8">
                  <c:v>128</c:v>
                </c:pt>
                <c:pt idx="9">
                  <c:v>128</c:v>
                </c:pt>
                <c:pt idx="10">
                  <c:v>128</c:v>
                </c:pt>
                <c:pt idx="11">
                  <c:v>128</c:v>
                </c:pt>
                <c:pt idx="12">
                  <c:v>128</c:v>
                </c:pt>
                <c:pt idx="13">
                  <c:v>128</c:v>
                </c:pt>
                <c:pt idx="14">
                  <c:v>128</c:v>
                </c:pt>
                <c:pt idx="15">
                  <c:v>128</c:v>
                </c:pt>
                <c:pt idx="16">
                  <c:v>128</c:v>
                </c:pt>
              </c:numCache>
            </c:numRef>
          </c:val>
          <c:smooth val="0"/>
        </c:ser>
        <c:dLbls>
          <c:showLegendKey val="0"/>
          <c:showVal val="0"/>
          <c:showCatName val="0"/>
          <c:showSerName val="0"/>
          <c:showPercent val="0"/>
          <c:showBubbleSize val="0"/>
        </c:dLbls>
        <c:marker val="1"/>
        <c:smooth val="0"/>
        <c:axId val="856264944"/>
        <c:axId val="856265488"/>
      </c:lineChart>
      <c:lineChart>
        <c:grouping val="stacked"/>
        <c:varyColors val="0"/>
        <c:ser>
          <c:idx val="1"/>
          <c:order val="1"/>
          <c:tx>
            <c:strRef>
              <c:f>'Wage compared to other countire'!$N$4</c:f>
              <c:strCache>
                <c:ptCount val="1"/>
                <c:pt idx="0">
                  <c:v>Cambodia compared</c:v>
                </c:pt>
              </c:strCache>
            </c:strRef>
          </c:tx>
          <c:spPr>
            <a:ln w="28575" cap="rnd">
              <a:noFill/>
              <a:round/>
            </a:ln>
            <a:effectLst/>
          </c:spPr>
          <c:marker>
            <c:symbol val="circle"/>
            <c:size val="5"/>
            <c:spPr>
              <a:solidFill>
                <a:schemeClr val="bg2">
                  <a:lumMod val="25000"/>
                </a:schemeClr>
              </a:solidFill>
              <a:ln w="9525">
                <a:solidFill>
                  <a:srgbClr val="FFFF00"/>
                </a:solidFill>
              </a:ln>
              <a:effectLst/>
            </c:spPr>
          </c:marker>
          <c:dLbls>
            <c:dLbl>
              <c:idx val="3"/>
              <c:delete val="1"/>
              <c:extLst>
                <c:ext xmlns:c15="http://schemas.microsoft.com/office/drawing/2012/chart" uri="{CE6537A1-D6FC-4f65-9D91-7224C49458BB}"/>
              </c:extLst>
            </c:dLbl>
            <c:spPr>
              <a:solidFill>
                <a:srgbClr val="FFE5E5"/>
              </a:solidFill>
              <a:ln>
                <a:noFill/>
              </a:ln>
              <a:effectLst/>
            </c:spPr>
            <c:txPr>
              <a:bodyPr rot="0" spcFirstLastPara="1" vertOverflow="ellipsis" vert="horz" wrap="square" lIns="38100" tIns="19050" rIns="38100" bIns="19050" anchor="ctr" anchorCtr="1">
                <a:spAutoFit/>
              </a:bodyPr>
              <a:lstStyle/>
              <a:p>
                <a:pPr>
                  <a:defRPr sz="1400" b="1" i="1"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'Wage compared to other countire'!$L$5:$L$21</c:f>
              <c:strCache>
                <c:ptCount val="17"/>
                <c:pt idx="0">
                  <c:v>Sri Lanka</c:v>
                </c:pt>
                <c:pt idx="1">
                  <c:v>Bangladish</c:v>
                </c:pt>
                <c:pt idx="2">
                  <c:v>Pakistan</c:v>
                </c:pt>
                <c:pt idx="3">
                  <c:v>Camboida</c:v>
                </c:pt>
                <c:pt idx="4">
                  <c:v>India</c:v>
                </c:pt>
                <c:pt idx="5">
                  <c:v>Vietnam</c:v>
                </c:pt>
                <c:pt idx="6">
                  <c:v>Mexico</c:v>
                </c:pt>
                <c:pt idx="7">
                  <c:v>Egypt</c:v>
                </c:pt>
                <c:pt idx="8">
                  <c:v>Tunisia</c:v>
                </c:pt>
                <c:pt idx="9">
                  <c:v>El Salvador</c:v>
                </c:pt>
                <c:pt idx="10">
                  <c:v>Thailand</c:v>
                </c:pt>
                <c:pt idx="11">
                  <c:v>Indonesia</c:v>
                </c:pt>
                <c:pt idx="12">
                  <c:v>Peru</c:v>
                </c:pt>
                <c:pt idx="13">
                  <c:v>Malaysia</c:v>
                </c:pt>
                <c:pt idx="14">
                  <c:v>Philippines</c:v>
                </c:pt>
                <c:pt idx="15">
                  <c:v>Morocco</c:v>
                </c:pt>
                <c:pt idx="16">
                  <c:v>China</c:v>
                </c:pt>
              </c:strCache>
            </c:strRef>
          </c:cat>
          <c:val>
            <c:numRef>
              <c:f>'Wage compared to other countire'!$N$5:$N$21</c:f>
              <c:numCache>
                <c:formatCode>0%</c:formatCode>
                <c:ptCount val="17"/>
                <c:pt idx="0">
                  <c:v>0.93939393939393945</c:v>
                </c:pt>
                <c:pt idx="1">
                  <c:v>0.88235294117647056</c:v>
                </c:pt>
                <c:pt idx="2">
                  <c:v>0.43820224719101125</c:v>
                </c:pt>
                <c:pt idx="4">
                  <c:v>0.64102564102564108</c:v>
                </c:pt>
                <c:pt idx="5">
                  <c:v>0.28000000000000003</c:v>
                </c:pt>
                <c:pt idx="6">
                  <c:v>-0.15231788079470199</c:v>
                </c:pt>
                <c:pt idx="7">
                  <c:v>-0.23809523809523808</c:v>
                </c:pt>
                <c:pt idx="8">
                  <c:v>-0.12328767123287671</c:v>
                </c:pt>
                <c:pt idx="9">
                  <c:v>-0.39336492890995262</c:v>
                </c:pt>
                <c:pt idx="10">
                  <c:v>-0.45991561181434598</c:v>
                </c:pt>
                <c:pt idx="11">
                  <c:v>0.39130434782608697</c:v>
                </c:pt>
                <c:pt idx="12">
                  <c:v>-0.49003984063745021</c:v>
                </c:pt>
                <c:pt idx="13">
                  <c:v>-0.43111111111111111</c:v>
                </c:pt>
                <c:pt idx="14">
                  <c:v>-0.14666666666666667</c:v>
                </c:pt>
                <c:pt idx="15">
                  <c:v>-0.53956834532374098</c:v>
                </c:pt>
                <c:pt idx="16">
                  <c:v>-0.17419354838709677</c:v>
                </c:pt>
              </c:numCache>
            </c:numRef>
          </c:val>
          <c:smooth val="0"/>
        </c:ser>
        <c:dLbls>
          <c:showLegendKey val="0"/>
          <c:showVal val="0"/>
          <c:showCatName val="0"/>
          <c:showSerName val="0"/>
          <c:showPercent val="0"/>
          <c:showBubbleSize val="0"/>
        </c:dLbls>
        <c:marker val="1"/>
        <c:smooth val="0"/>
        <c:axId val="856268752"/>
        <c:axId val="856267120"/>
      </c:lineChart>
      <c:catAx>
        <c:axId val="856264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6265488"/>
        <c:crosses val="autoZero"/>
        <c:auto val="1"/>
        <c:lblAlgn val="ctr"/>
        <c:lblOffset val="100"/>
        <c:noMultiLvlLbl val="0"/>
      </c:catAx>
      <c:valAx>
        <c:axId val="8562654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Lowest applicable wage in USD</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6264944"/>
        <c:crosses val="autoZero"/>
        <c:crossBetween val="between"/>
      </c:valAx>
      <c:valAx>
        <c:axId val="856267120"/>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Cambodia wage compared to other countries (% higher or lower)</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6268752"/>
        <c:crosses val="max"/>
        <c:crossBetween val="between"/>
      </c:valAx>
      <c:catAx>
        <c:axId val="856268752"/>
        <c:scaling>
          <c:orientation val="minMax"/>
        </c:scaling>
        <c:delete val="1"/>
        <c:axPos val="b"/>
        <c:numFmt formatCode="General" sourceLinked="1"/>
        <c:majorTickMark val="out"/>
        <c:minorTickMark val="none"/>
        <c:tickLblPos val="nextTo"/>
        <c:crossAx val="856267120"/>
        <c:crosses val="autoZero"/>
        <c:auto val="1"/>
        <c:lblAlgn val="ctr"/>
        <c:lblOffset val="100"/>
        <c:noMultiLvlLbl val="0"/>
      </c:catAx>
      <c:spPr>
        <a:noFill/>
        <a:ln>
          <a:noFill/>
        </a:ln>
        <a:effectLst/>
      </c:spPr>
    </c:plotArea>
    <c:legend>
      <c:legendPos val="t"/>
      <c:layout/>
      <c:overlay val="0"/>
      <c:spPr>
        <a:solidFill>
          <a:schemeClr val="bg1">
            <a:lumMod val="95000"/>
          </a:schemeClr>
        </a:solid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'Wage compared to other countire'!$T$4</c:f>
              <c:strCache>
                <c:ptCount val="1"/>
                <c:pt idx="0">
                  <c:v>Lowest relevant rate applicable to unskilled garment workers</c:v>
                </c:pt>
              </c:strCache>
            </c:strRef>
          </c:tx>
          <c:spPr>
            <a:solidFill>
              <a:schemeClr val="accent1"/>
            </a:solidFill>
            <a:ln>
              <a:noFill/>
            </a:ln>
            <a:effectLst/>
          </c:spPr>
          <c:invertIfNegative val="0"/>
          <c:dPt>
            <c:idx val="1"/>
            <c:invertIfNegative val="0"/>
            <c:bubble3D val="0"/>
            <c:spPr>
              <a:solidFill>
                <a:srgbClr val="00B050"/>
              </a:solidFill>
              <a:ln>
                <a:noFill/>
              </a:ln>
              <a:effectLst/>
            </c:spPr>
          </c:dPt>
          <c:dPt>
            <c:idx val="3"/>
            <c:invertIfNegative val="0"/>
            <c:bubble3D val="0"/>
            <c:spPr>
              <a:solidFill>
                <a:schemeClr val="tx1">
                  <a:lumMod val="75000"/>
                  <a:lumOff val="25000"/>
                </a:schemeClr>
              </a:solidFill>
              <a:ln>
                <a:noFill/>
              </a:ln>
              <a:effectLst/>
            </c:spPr>
          </c:dPt>
          <c:dPt>
            <c:idx val="4"/>
            <c:invertIfNegative val="0"/>
            <c:bubble3D val="0"/>
            <c:spPr>
              <a:solidFill>
                <a:srgbClr val="00B050"/>
              </a:solidFill>
              <a:ln>
                <a:noFill/>
              </a:ln>
              <a:effectLst/>
            </c:spPr>
          </c:dPt>
          <c:dPt>
            <c:idx val="5"/>
            <c:invertIfNegative val="0"/>
            <c:bubble3D val="0"/>
            <c:spPr>
              <a:solidFill>
                <a:srgbClr val="00B050"/>
              </a:solidFill>
              <a:ln>
                <a:noFill/>
              </a:ln>
              <a:effectLst/>
            </c:spPr>
          </c:dPt>
          <c:dPt>
            <c:idx val="11"/>
            <c:invertIfNegative val="0"/>
            <c:bubble3D val="0"/>
            <c:spPr>
              <a:solidFill>
                <a:srgbClr val="00B050"/>
              </a:solidFill>
              <a:ln>
                <a:noFill/>
              </a:ln>
              <a:effectLst/>
            </c:spPr>
          </c:dPt>
          <c:dLbls>
            <c:spPr>
              <a:solidFill>
                <a:schemeClr val="accent1">
                  <a:lumMod val="20000"/>
                  <a:lumOff val="80000"/>
                </a:schemeClr>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'Wage compared to other countire'!$S$5:$S$21</c:f>
              <c:strCache>
                <c:ptCount val="17"/>
                <c:pt idx="0">
                  <c:v>Sri Lanka</c:v>
                </c:pt>
                <c:pt idx="1">
                  <c:v>Bangladish</c:v>
                </c:pt>
                <c:pt idx="2">
                  <c:v>Pakistan</c:v>
                </c:pt>
                <c:pt idx="3">
                  <c:v>Camboida</c:v>
                </c:pt>
                <c:pt idx="4">
                  <c:v>India</c:v>
                </c:pt>
                <c:pt idx="5">
                  <c:v>Vietnam</c:v>
                </c:pt>
                <c:pt idx="6">
                  <c:v>Mexico</c:v>
                </c:pt>
                <c:pt idx="7">
                  <c:v>Egypt</c:v>
                </c:pt>
                <c:pt idx="8">
                  <c:v>Tunisia</c:v>
                </c:pt>
                <c:pt idx="9">
                  <c:v>El Salvador</c:v>
                </c:pt>
                <c:pt idx="10">
                  <c:v>Thailand</c:v>
                </c:pt>
                <c:pt idx="11">
                  <c:v>Indonesia</c:v>
                </c:pt>
                <c:pt idx="12">
                  <c:v>Peru</c:v>
                </c:pt>
                <c:pt idx="13">
                  <c:v>Malaysia</c:v>
                </c:pt>
                <c:pt idx="14">
                  <c:v>Philippines</c:v>
                </c:pt>
                <c:pt idx="15">
                  <c:v>Morocco</c:v>
                </c:pt>
                <c:pt idx="16">
                  <c:v>China</c:v>
                </c:pt>
              </c:strCache>
            </c:strRef>
          </c:cat>
          <c:val>
            <c:numRef>
              <c:f>'Wage compared to other countire'!$T$5:$T$21</c:f>
              <c:numCache>
                <c:formatCode>General</c:formatCode>
                <c:ptCount val="17"/>
                <c:pt idx="0">
                  <c:v>66</c:v>
                </c:pt>
                <c:pt idx="1">
                  <c:v>68</c:v>
                </c:pt>
                <c:pt idx="2">
                  <c:v>89</c:v>
                </c:pt>
                <c:pt idx="3">
                  <c:v>128</c:v>
                </c:pt>
                <c:pt idx="4">
                  <c:v>78</c:v>
                </c:pt>
                <c:pt idx="5">
                  <c:v>100</c:v>
                </c:pt>
                <c:pt idx="6">
                  <c:v>151</c:v>
                </c:pt>
                <c:pt idx="7">
                  <c:v>168</c:v>
                </c:pt>
                <c:pt idx="8">
                  <c:v>146</c:v>
                </c:pt>
                <c:pt idx="9">
                  <c:v>211</c:v>
                </c:pt>
                <c:pt idx="10">
                  <c:v>237</c:v>
                </c:pt>
                <c:pt idx="11">
                  <c:v>92</c:v>
                </c:pt>
                <c:pt idx="12">
                  <c:v>251</c:v>
                </c:pt>
                <c:pt idx="13">
                  <c:v>225</c:v>
                </c:pt>
                <c:pt idx="14">
                  <c:v>150</c:v>
                </c:pt>
                <c:pt idx="15">
                  <c:v>278</c:v>
                </c:pt>
                <c:pt idx="16">
                  <c:v>155</c:v>
                </c:pt>
              </c:numCache>
            </c:numRef>
          </c:val>
        </c:ser>
        <c:ser>
          <c:idx val="1"/>
          <c:order val="1"/>
          <c:tx>
            <c:strRef>
              <c:f>'Wage compared to other countire'!$U$4</c:f>
              <c:strCache>
                <c:ptCount val="1"/>
                <c:pt idx="0">
                  <c:v>Highest relevant rate applicable to unskilled garment workers</c:v>
                </c:pt>
              </c:strCache>
            </c:strRef>
          </c:tx>
          <c:spPr>
            <a:pattFill prst="pct75">
              <a:fgClr>
                <a:srgbClr val="C00000"/>
              </a:fgClr>
              <a:bgClr>
                <a:schemeClr val="bg1"/>
              </a:bgClr>
            </a:pattFill>
            <a:ln w="25400">
              <a:noFill/>
            </a:ln>
            <a:effectLst/>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2"/>
              <c:delete val="1"/>
              <c:extLst>
                <c:ext xmlns:c15="http://schemas.microsoft.com/office/drawing/2012/chart" uri="{CE6537A1-D6FC-4f65-9D91-7224C49458BB}"/>
              </c:extLst>
            </c:dLbl>
            <c:dLbl>
              <c:idx val="15"/>
              <c:delete val="1"/>
              <c:extLst>
                <c:ext xmlns:c15="http://schemas.microsoft.com/office/drawing/2012/chart" uri="{CE6537A1-D6FC-4f65-9D91-7224C49458BB}"/>
              </c:extLst>
            </c:dLbl>
            <c:spPr>
              <a:solidFill>
                <a:srgbClr val="C00000"/>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'Wage compared to other countire'!$S$5:$S$21</c:f>
              <c:strCache>
                <c:ptCount val="17"/>
                <c:pt idx="0">
                  <c:v>Sri Lanka</c:v>
                </c:pt>
                <c:pt idx="1">
                  <c:v>Bangladish</c:v>
                </c:pt>
                <c:pt idx="2">
                  <c:v>Pakistan</c:v>
                </c:pt>
                <c:pt idx="3">
                  <c:v>Camboida</c:v>
                </c:pt>
                <c:pt idx="4">
                  <c:v>India</c:v>
                </c:pt>
                <c:pt idx="5">
                  <c:v>Vietnam</c:v>
                </c:pt>
                <c:pt idx="6">
                  <c:v>Mexico</c:v>
                </c:pt>
                <c:pt idx="7">
                  <c:v>Egypt</c:v>
                </c:pt>
                <c:pt idx="8">
                  <c:v>Tunisia</c:v>
                </c:pt>
                <c:pt idx="9">
                  <c:v>El Salvador</c:v>
                </c:pt>
                <c:pt idx="10">
                  <c:v>Thailand</c:v>
                </c:pt>
                <c:pt idx="11">
                  <c:v>Indonesia</c:v>
                </c:pt>
                <c:pt idx="12">
                  <c:v>Peru</c:v>
                </c:pt>
                <c:pt idx="13">
                  <c:v>Malaysia</c:v>
                </c:pt>
                <c:pt idx="14">
                  <c:v>Philippines</c:v>
                </c:pt>
                <c:pt idx="15">
                  <c:v>Morocco</c:v>
                </c:pt>
                <c:pt idx="16">
                  <c:v>China</c:v>
                </c:pt>
              </c:strCache>
            </c:strRef>
          </c:cat>
          <c:val>
            <c:numRef>
              <c:f>'Wage compared to other countire'!$U$5:$U$21</c:f>
              <c:numCache>
                <c:formatCode>General</c:formatCode>
                <c:ptCount val="17"/>
                <c:pt idx="0">
                  <c:v>0</c:v>
                </c:pt>
                <c:pt idx="1">
                  <c:v>0</c:v>
                </c:pt>
                <c:pt idx="2">
                  <c:v>30</c:v>
                </c:pt>
                <c:pt idx="3">
                  <c:v>0</c:v>
                </c:pt>
                <c:pt idx="4">
                  <c:v>59</c:v>
                </c:pt>
                <c:pt idx="5">
                  <c:v>44</c:v>
                </c:pt>
                <c:pt idx="6">
                  <c:v>8</c:v>
                </c:pt>
                <c:pt idx="7">
                  <c:v>0</c:v>
                </c:pt>
                <c:pt idx="8">
                  <c:v>24</c:v>
                </c:pt>
                <c:pt idx="9">
                  <c:v>0</c:v>
                </c:pt>
                <c:pt idx="10">
                  <c:v>0</c:v>
                </c:pt>
                <c:pt idx="11">
                  <c:v>155</c:v>
                </c:pt>
                <c:pt idx="12">
                  <c:v>0</c:v>
                </c:pt>
                <c:pt idx="13">
                  <c:v>28</c:v>
                </c:pt>
                <c:pt idx="14">
                  <c:v>119</c:v>
                </c:pt>
                <c:pt idx="15">
                  <c:v>0</c:v>
                </c:pt>
                <c:pt idx="16">
                  <c:v>142</c:v>
                </c:pt>
              </c:numCache>
            </c:numRef>
          </c:val>
        </c:ser>
        <c:dLbls>
          <c:showLegendKey val="0"/>
          <c:showVal val="0"/>
          <c:showCatName val="0"/>
          <c:showSerName val="0"/>
          <c:showPercent val="0"/>
          <c:showBubbleSize val="0"/>
        </c:dLbls>
        <c:gapWidth val="20"/>
        <c:overlap val="100"/>
        <c:axId val="856270928"/>
        <c:axId val="856271472"/>
      </c:barChart>
      <c:lineChart>
        <c:grouping val="stacked"/>
        <c:varyColors val="0"/>
        <c:ser>
          <c:idx val="3"/>
          <c:order val="3"/>
          <c:tx>
            <c:strRef>
              <c:f>'Wage compared to other countire'!$W$4</c:f>
              <c:strCache>
                <c:ptCount val="1"/>
                <c:pt idx="0">
                  <c:v>Cambodia Line</c:v>
                </c:pt>
              </c:strCache>
            </c:strRef>
          </c:tx>
          <c:spPr>
            <a:ln w="25400" cap="rnd">
              <a:solidFill>
                <a:schemeClr val="tx1">
                  <a:lumMod val="75000"/>
                  <a:lumOff val="25000"/>
                </a:schemeClr>
              </a:solidFill>
              <a:round/>
            </a:ln>
            <a:effectLst/>
          </c:spPr>
          <c:marker>
            <c:symbol val="circle"/>
            <c:size val="5"/>
            <c:spPr>
              <a:noFill/>
              <a:ln w="9525">
                <a:noFill/>
              </a:ln>
              <a:effectLst/>
            </c:spPr>
          </c:marker>
          <c:cat>
            <c:strRef>
              <c:f>'Wage compared to other countire'!$S$5:$S$21</c:f>
              <c:strCache>
                <c:ptCount val="17"/>
                <c:pt idx="0">
                  <c:v>Sri Lanka</c:v>
                </c:pt>
                <c:pt idx="1">
                  <c:v>Bangladish</c:v>
                </c:pt>
                <c:pt idx="2">
                  <c:v>Pakistan</c:v>
                </c:pt>
                <c:pt idx="3">
                  <c:v>Camboida</c:v>
                </c:pt>
                <c:pt idx="4">
                  <c:v>India</c:v>
                </c:pt>
                <c:pt idx="5">
                  <c:v>Vietnam</c:v>
                </c:pt>
                <c:pt idx="6">
                  <c:v>Mexico</c:v>
                </c:pt>
                <c:pt idx="7">
                  <c:v>Egypt</c:v>
                </c:pt>
                <c:pt idx="8">
                  <c:v>Tunisia</c:v>
                </c:pt>
                <c:pt idx="9">
                  <c:v>El Salvador</c:v>
                </c:pt>
                <c:pt idx="10">
                  <c:v>Thailand</c:v>
                </c:pt>
                <c:pt idx="11">
                  <c:v>Indonesia</c:v>
                </c:pt>
                <c:pt idx="12">
                  <c:v>Peru</c:v>
                </c:pt>
                <c:pt idx="13">
                  <c:v>Malaysia</c:v>
                </c:pt>
                <c:pt idx="14">
                  <c:v>Philippines</c:v>
                </c:pt>
                <c:pt idx="15">
                  <c:v>Morocco</c:v>
                </c:pt>
                <c:pt idx="16">
                  <c:v>China</c:v>
                </c:pt>
              </c:strCache>
            </c:strRef>
          </c:cat>
          <c:val>
            <c:numRef>
              <c:f>'Wage compared to other countire'!$W$5:$W$21</c:f>
              <c:numCache>
                <c:formatCode>General</c:formatCode>
                <c:ptCount val="17"/>
                <c:pt idx="0">
                  <c:v>128</c:v>
                </c:pt>
                <c:pt idx="1">
                  <c:v>128</c:v>
                </c:pt>
                <c:pt idx="2">
                  <c:v>128</c:v>
                </c:pt>
                <c:pt idx="3">
                  <c:v>128</c:v>
                </c:pt>
                <c:pt idx="4">
                  <c:v>128</c:v>
                </c:pt>
                <c:pt idx="5">
                  <c:v>128</c:v>
                </c:pt>
                <c:pt idx="6">
                  <c:v>128</c:v>
                </c:pt>
                <c:pt idx="7">
                  <c:v>128</c:v>
                </c:pt>
                <c:pt idx="8">
                  <c:v>128</c:v>
                </c:pt>
                <c:pt idx="9">
                  <c:v>128</c:v>
                </c:pt>
                <c:pt idx="10">
                  <c:v>128</c:v>
                </c:pt>
                <c:pt idx="11">
                  <c:v>128</c:v>
                </c:pt>
                <c:pt idx="12">
                  <c:v>128</c:v>
                </c:pt>
                <c:pt idx="13">
                  <c:v>128</c:v>
                </c:pt>
                <c:pt idx="14">
                  <c:v>128</c:v>
                </c:pt>
                <c:pt idx="15">
                  <c:v>128</c:v>
                </c:pt>
                <c:pt idx="16">
                  <c:v>128</c:v>
                </c:pt>
              </c:numCache>
            </c:numRef>
          </c:val>
          <c:smooth val="0"/>
        </c:ser>
        <c:dLbls>
          <c:showLegendKey val="0"/>
          <c:showVal val="0"/>
          <c:showCatName val="0"/>
          <c:showSerName val="0"/>
          <c:showPercent val="0"/>
          <c:showBubbleSize val="0"/>
        </c:dLbls>
        <c:marker val="1"/>
        <c:smooth val="0"/>
        <c:axId val="856270928"/>
        <c:axId val="856271472"/>
      </c:lineChart>
      <c:lineChart>
        <c:grouping val="stacked"/>
        <c:varyColors val="0"/>
        <c:ser>
          <c:idx val="2"/>
          <c:order val="2"/>
          <c:tx>
            <c:strRef>
              <c:f>'Wage compared to other countire'!$V$4</c:f>
              <c:strCache>
                <c:ptCount val="1"/>
                <c:pt idx="0">
                  <c:v>Cambodia Compared</c:v>
                </c:pt>
              </c:strCache>
            </c:strRef>
          </c:tx>
          <c:spPr>
            <a:ln w="28575" cap="rnd">
              <a:noFill/>
              <a:round/>
            </a:ln>
            <a:effectLst/>
          </c:spPr>
          <c:marker>
            <c:symbol val="circle"/>
            <c:size val="5"/>
            <c:spPr>
              <a:solidFill>
                <a:schemeClr val="bg2">
                  <a:lumMod val="25000"/>
                </a:schemeClr>
              </a:solidFill>
              <a:ln w="9525">
                <a:solidFill>
                  <a:srgbClr val="FFFF00"/>
                </a:solidFill>
              </a:ln>
              <a:effectLst/>
            </c:spPr>
          </c:marker>
          <c:dLbls>
            <c:spPr>
              <a:solidFill>
                <a:srgbClr val="FFE5E5"/>
              </a:solidFill>
              <a:ln>
                <a:noFill/>
              </a:ln>
              <a:effectLst/>
            </c:spPr>
            <c:txPr>
              <a:bodyPr rot="0" spcFirstLastPara="1" vertOverflow="ellipsis" vert="horz" wrap="square" lIns="38100" tIns="19050" rIns="38100" bIns="19050" anchor="ctr" anchorCtr="1">
                <a:spAutoFit/>
              </a:bodyPr>
              <a:lstStyle/>
              <a:p>
                <a:pPr>
                  <a:defRPr sz="1400" b="1" i="1"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'Wage compared to other countire'!$S$5:$S$21</c:f>
              <c:strCache>
                <c:ptCount val="17"/>
                <c:pt idx="0">
                  <c:v>Sri Lanka</c:v>
                </c:pt>
                <c:pt idx="1">
                  <c:v>Bangladish</c:v>
                </c:pt>
                <c:pt idx="2">
                  <c:v>Pakistan</c:v>
                </c:pt>
                <c:pt idx="3">
                  <c:v>Camboida</c:v>
                </c:pt>
                <c:pt idx="4">
                  <c:v>India</c:v>
                </c:pt>
                <c:pt idx="5">
                  <c:v>Vietnam</c:v>
                </c:pt>
                <c:pt idx="6">
                  <c:v>Mexico</c:v>
                </c:pt>
                <c:pt idx="7">
                  <c:v>Egypt</c:v>
                </c:pt>
                <c:pt idx="8">
                  <c:v>Tunisia</c:v>
                </c:pt>
                <c:pt idx="9">
                  <c:v>El Salvador</c:v>
                </c:pt>
                <c:pt idx="10">
                  <c:v>Thailand</c:v>
                </c:pt>
                <c:pt idx="11">
                  <c:v>Indonesia</c:v>
                </c:pt>
                <c:pt idx="12">
                  <c:v>Peru</c:v>
                </c:pt>
                <c:pt idx="13">
                  <c:v>Malaysia</c:v>
                </c:pt>
                <c:pt idx="14">
                  <c:v>Philippines</c:v>
                </c:pt>
                <c:pt idx="15">
                  <c:v>Morocco</c:v>
                </c:pt>
                <c:pt idx="16">
                  <c:v>China</c:v>
                </c:pt>
              </c:strCache>
            </c:strRef>
          </c:cat>
          <c:val>
            <c:numRef>
              <c:f>'Wage compared to other countire'!$V$5:$V$21</c:f>
              <c:numCache>
                <c:formatCode>0%</c:formatCode>
                <c:ptCount val="17"/>
                <c:pt idx="0">
                  <c:v>0.93939393939393945</c:v>
                </c:pt>
                <c:pt idx="1">
                  <c:v>0.88235294117647056</c:v>
                </c:pt>
                <c:pt idx="2">
                  <c:v>7.5630252100840331E-2</c:v>
                </c:pt>
                <c:pt idx="3">
                  <c:v>0</c:v>
                </c:pt>
                <c:pt idx="4">
                  <c:v>-6.569343065693431E-2</c:v>
                </c:pt>
                <c:pt idx="5">
                  <c:v>-0.1111111111111111</c:v>
                </c:pt>
                <c:pt idx="6">
                  <c:v>-0.19496855345911951</c:v>
                </c:pt>
                <c:pt idx="7">
                  <c:v>-0.23809523809523808</c:v>
                </c:pt>
                <c:pt idx="8">
                  <c:v>-0.24705882352941178</c:v>
                </c:pt>
                <c:pt idx="9">
                  <c:v>-0.39336492890995262</c:v>
                </c:pt>
                <c:pt idx="10">
                  <c:v>-0.45991561181434598</c:v>
                </c:pt>
                <c:pt idx="11">
                  <c:v>-0.48178137651821862</c:v>
                </c:pt>
                <c:pt idx="12">
                  <c:v>-0.49003984063745021</c:v>
                </c:pt>
                <c:pt idx="13">
                  <c:v>-0.49407114624505927</c:v>
                </c:pt>
                <c:pt idx="14">
                  <c:v>-0.52416356877323422</c:v>
                </c:pt>
                <c:pt idx="15">
                  <c:v>-0.53956834532374098</c:v>
                </c:pt>
                <c:pt idx="16">
                  <c:v>-0.56902356902356899</c:v>
                </c:pt>
              </c:numCache>
            </c:numRef>
          </c:val>
          <c:smooth val="0"/>
        </c:ser>
        <c:dLbls>
          <c:showLegendKey val="0"/>
          <c:showVal val="0"/>
          <c:showCatName val="0"/>
          <c:showSerName val="0"/>
          <c:showPercent val="0"/>
          <c:showBubbleSize val="0"/>
        </c:dLbls>
        <c:marker val="1"/>
        <c:smooth val="0"/>
        <c:axId val="856258416"/>
        <c:axId val="856257328"/>
      </c:lineChart>
      <c:catAx>
        <c:axId val="856270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6271472"/>
        <c:crosses val="autoZero"/>
        <c:auto val="1"/>
        <c:lblAlgn val="ctr"/>
        <c:lblOffset val="100"/>
        <c:noMultiLvlLbl val="0"/>
      </c:catAx>
      <c:valAx>
        <c:axId val="8562714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Wage in USD</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6270928"/>
        <c:crosses val="autoZero"/>
        <c:crossBetween val="between"/>
      </c:valAx>
      <c:valAx>
        <c:axId val="856257328"/>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Cambodia highest wage compared to other country highest wage (% higher or lower)</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856258416"/>
        <c:crosses val="max"/>
        <c:crossBetween val="between"/>
      </c:valAx>
      <c:catAx>
        <c:axId val="856258416"/>
        <c:scaling>
          <c:orientation val="minMax"/>
        </c:scaling>
        <c:delete val="1"/>
        <c:axPos val="b"/>
        <c:numFmt formatCode="General" sourceLinked="1"/>
        <c:majorTickMark val="out"/>
        <c:minorTickMark val="none"/>
        <c:tickLblPos val="nextTo"/>
        <c:crossAx val="856257328"/>
        <c:crosses val="autoZero"/>
        <c:auto val="1"/>
        <c:lblAlgn val="ctr"/>
        <c:lblOffset val="100"/>
        <c:noMultiLvlLbl val="0"/>
      </c:catAx>
      <c:spPr>
        <a:noFill/>
        <a:ln>
          <a:noFill/>
        </a:ln>
        <a:effectLst/>
      </c:spPr>
    </c:plotArea>
    <c:legend>
      <c:legendPos val="t"/>
      <c:layout/>
      <c:overlay val="0"/>
      <c:spPr>
        <a:solidFill>
          <a:schemeClr val="bg1">
            <a:lumMod val="95000"/>
          </a:schemeClr>
        </a:solid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0.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1.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0.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5.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5.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9.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07E6C3-B9AF-4F1C-9179-B5AA1CE1E4C9}" type="doc">
      <dgm:prSet loTypeId="urn:microsoft.com/office/officeart/2005/8/layout/vList6" loCatId="list" qsTypeId="urn:microsoft.com/office/officeart/2005/8/quickstyle/simple1" qsCatId="simple" csTypeId="urn:microsoft.com/office/officeart/2005/8/colors/colorful2" csCatId="colorful" phldr="1"/>
      <dgm:spPr/>
      <dgm:t>
        <a:bodyPr/>
        <a:lstStyle/>
        <a:p>
          <a:endParaRPr lang="en-US"/>
        </a:p>
      </dgm:t>
    </dgm:pt>
    <dgm:pt modelId="{92D93445-B201-453C-9D17-E8CCCEBB5C8E}">
      <dgm:prSet phldrT="[Text]" custT="1"/>
      <dgm:spPr/>
      <dgm:t>
        <a:bodyPr/>
        <a:lstStyle/>
        <a:p>
          <a:r>
            <a:rPr lang="en-US" sz="4800" dirty="0" smtClean="0"/>
            <a:t>Social Criteria</a:t>
          </a:r>
          <a:endParaRPr lang="en-US" sz="4800" dirty="0"/>
        </a:p>
      </dgm:t>
    </dgm:pt>
    <dgm:pt modelId="{B7EC1DD7-5A96-4A91-8BBA-9EFF3871AB13}" type="parTrans" cxnId="{21B97563-84E1-48EC-809E-15035D7B8FB1}">
      <dgm:prSet/>
      <dgm:spPr/>
      <dgm:t>
        <a:bodyPr/>
        <a:lstStyle/>
        <a:p>
          <a:endParaRPr lang="en-US" sz="1400"/>
        </a:p>
      </dgm:t>
    </dgm:pt>
    <dgm:pt modelId="{5387C673-1318-47E2-8CD0-0B83E0DE1FF5}" type="sibTrans" cxnId="{21B97563-84E1-48EC-809E-15035D7B8FB1}">
      <dgm:prSet/>
      <dgm:spPr/>
      <dgm:t>
        <a:bodyPr/>
        <a:lstStyle/>
        <a:p>
          <a:endParaRPr lang="en-US" sz="1400"/>
        </a:p>
      </dgm:t>
    </dgm:pt>
    <dgm:pt modelId="{46F2D56C-C790-4992-A4FC-F8017B993237}">
      <dgm:prSet phldrT="[Text]" custT="1"/>
      <dgm:spPr/>
      <dgm:t>
        <a:bodyPr/>
        <a:lstStyle/>
        <a:p>
          <a:pPr marL="539750" indent="-269875"/>
          <a:r>
            <a:rPr lang="en-US" sz="2000" dirty="0" smtClean="0"/>
            <a:t>Needs of workers and their families</a:t>
          </a:r>
          <a:endParaRPr lang="en-US" sz="2000" dirty="0"/>
        </a:p>
      </dgm:t>
    </dgm:pt>
    <dgm:pt modelId="{9E11F947-3ADF-4935-9950-3FD628FE5B71}" type="parTrans" cxnId="{58582658-7209-4DED-9071-E67DD14BFD56}">
      <dgm:prSet/>
      <dgm:spPr/>
      <dgm:t>
        <a:bodyPr/>
        <a:lstStyle/>
        <a:p>
          <a:endParaRPr lang="en-US" sz="1400"/>
        </a:p>
      </dgm:t>
    </dgm:pt>
    <dgm:pt modelId="{E6DBB983-10C7-48EE-BBA1-D23974E8CC9F}" type="sibTrans" cxnId="{58582658-7209-4DED-9071-E67DD14BFD56}">
      <dgm:prSet/>
      <dgm:spPr/>
      <dgm:t>
        <a:bodyPr/>
        <a:lstStyle/>
        <a:p>
          <a:endParaRPr lang="en-US" sz="1400"/>
        </a:p>
      </dgm:t>
    </dgm:pt>
    <dgm:pt modelId="{BABD2968-9050-4A6F-9FAE-CD58818C941A}">
      <dgm:prSet phldrT="[Text]" custT="1"/>
      <dgm:spPr/>
      <dgm:t>
        <a:bodyPr/>
        <a:lstStyle/>
        <a:p>
          <a:r>
            <a:rPr lang="en-US" sz="4800" dirty="0" smtClean="0"/>
            <a:t>Economic criteria</a:t>
          </a:r>
          <a:endParaRPr lang="en-US" sz="4800" dirty="0"/>
        </a:p>
      </dgm:t>
    </dgm:pt>
    <dgm:pt modelId="{A785F7E7-1AA0-4A51-AA27-26E523601B63}" type="parTrans" cxnId="{068C1A35-EDF4-469B-BDB7-B090009EDD71}">
      <dgm:prSet/>
      <dgm:spPr/>
      <dgm:t>
        <a:bodyPr/>
        <a:lstStyle/>
        <a:p>
          <a:endParaRPr lang="en-US" sz="1400"/>
        </a:p>
      </dgm:t>
    </dgm:pt>
    <dgm:pt modelId="{3C2AAF5F-42DD-4A48-9FF2-E5E46D30FEAA}" type="sibTrans" cxnId="{068C1A35-EDF4-469B-BDB7-B090009EDD71}">
      <dgm:prSet/>
      <dgm:spPr/>
      <dgm:t>
        <a:bodyPr/>
        <a:lstStyle/>
        <a:p>
          <a:endParaRPr lang="en-US" sz="1400"/>
        </a:p>
      </dgm:t>
    </dgm:pt>
    <dgm:pt modelId="{E85538AA-0BEC-4708-8E6F-F149A61F86E7}">
      <dgm:prSet phldrT="[Text]" custT="1"/>
      <dgm:spPr/>
      <dgm:t>
        <a:bodyPr/>
        <a:lstStyle/>
        <a:p>
          <a:pPr marL="449263" indent="-269875"/>
          <a:r>
            <a:rPr lang="en-US" sz="2000" dirty="0" smtClean="0"/>
            <a:t>Productivity and competitiveness</a:t>
          </a:r>
          <a:endParaRPr lang="en-US" sz="2000" dirty="0"/>
        </a:p>
      </dgm:t>
    </dgm:pt>
    <dgm:pt modelId="{D1DC879A-B820-4FF4-AB0A-2913CBC8D152}" type="parTrans" cxnId="{EEBA6B93-6DBF-4FA3-8325-8A26847B15F8}">
      <dgm:prSet/>
      <dgm:spPr/>
      <dgm:t>
        <a:bodyPr/>
        <a:lstStyle/>
        <a:p>
          <a:endParaRPr lang="en-US" sz="1400"/>
        </a:p>
      </dgm:t>
    </dgm:pt>
    <dgm:pt modelId="{F448A23A-B318-49E9-BBFA-BC1F9C505E3D}" type="sibTrans" cxnId="{EEBA6B93-6DBF-4FA3-8325-8A26847B15F8}">
      <dgm:prSet/>
      <dgm:spPr/>
      <dgm:t>
        <a:bodyPr/>
        <a:lstStyle/>
        <a:p>
          <a:endParaRPr lang="en-US" sz="1400"/>
        </a:p>
      </dgm:t>
    </dgm:pt>
    <dgm:pt modelId="{300D603B-1AD6-4CE1-895A-E2B69AC7A9A8}">
      <dgm:prSet phldrT="[Text]" custT="1"/>
      <dgm:spPr/>
      <dgm:t>
        <a:bodyPr/>
        <a:lstStyle/>
        <a:p>
          <a:pPr marL="539750" indent="-269875"/>
          <a:r>
            <a:rPr lang="en-US" sz="2000" dirty="0" smtClean="0"/>
            <a:t>Inflation</a:t>
          </a:r>
          <a:endParaRPr lang="en-US" sz="2000" dirty="0"/>
        </a:p>
      </dgm:t>
    </dgm:pt>
    <dgm:pt modelId="{DE7AC4D4-C1B0-49FB-91E4-05CDE60B5350}" type="parTrans" cxnId="{7B08374C-A7AD-4B1F-83AB-99FAC8E24276}">
      <dgm:prSet/>
      <dgm:spPr/>
      <dgm:t>
        <a:bodyPr/>
        <a:lstStyle/>
        <a:p>
          <a:endParaRPr lang="en-US" sz="1400"/>
        </a:p>
      </dgm:t>
    </dgm:pt>
    <dgm:pt modelId="{2F91EEBC-FA55-4CBE-AFD4-EDCFD9B0F86E}" type="sibTrans" cxnId="{7B08374C-A7AD-4B1F-83AB-99FAC8E24276}">
      <dgm:prSet/>
      <dgm:spPr/>
      <dgm:t>
        <a:bodyPr/>
        <a:lstStyle/>
        <a:p>
          <a:endParaRPr lang="en-US" sz="1400"/>
        </a:p>
      </dgm:t>
    </dgm:pt>
    <dgm:pt modelId="{F36B5B55-32A9-45BE-8CC9-7D8365530F73}">
      <dgm:prSet phldrT="[Text]" custT="1"/>
      <dgm:spPr/>
      <dgm:t>
        <a:bodyPr/>
        <a:lstStyle/>
        <a:p>
          <a:pPr marL="539750" indent="-269875"/>
          <a:r>
            <a:rPr lang="en-US" sz="2000" dirty="0" smtClean="0"/>
            <a:t>Cost of living</a:t>
          </a:r>
          <a:endParaRPr lang="en-US" sz="2000" dirty="0"/>
        </a:p>
      </dgm:t>
    </dgm:pt>
    <dgm:pt modelId="{CDB72744-9D76-489C-8A04-4FF758FE69A1}" type="parTrans" cxnId="{29228EEA-9A15-467C-96C7-F56494DDA63A}">
      <dgm:prSet/>
      <dgm:spPr/>
      <dgm:t>
        <a:bodyPr/>
        <a:lstStyle/>
        <a:p>
          <a:endParaRPr lang="en-US" sz="1400"/>
        </a:p>
      </dgm:t>
    </dgm:pt>
    <dgm:pt modelId="{8FE41053-703D-4DD7-A356-AFA72984DBC8}" type="sibTrans" cxnId="{29228EEA-9A15-467C-96C7-F56494DDA63A}">
      <dgm:prSet/>
      <dgm:spPr/>
      <dgm:t>
        <a:bodyPr/>
        <a:lstStyle/>
        <a:p>
          <a:endParaRPr lang="en-US" sz="1400"/>
        </a:p>
      </dgm:t>
    </dgm:pt>
    <dgm:pt modelId="{D55CEDA6-2C66-4DF3-AB02-C64F70C712C3}">
      <dgm:prSet phldrT="[Text]" custT="1"/>
      <dgm:spPr/>
      <dgm:t>
        <a:bodyPr/>
        <a:lstStyle/>
        <a:p>
          <a:pPr marL="449263" indent="-269875"/>
          <a:r>
            <a:rPr lang="en-US" sz="2000" dirty="0" smtClean="0"/>
            <a:t>Economic benefits of the sector</a:t>
          </a:r>
          <a:endParaRPr lang="en-US" sz="2000" dirty="0"/>
        </a:p>
      </dgm:t>
    </dgm:pt>
    <dgm:pt modelId="{A7070ACE-33ED-4FE3-B294-559ACAB2F208}" type="parTrans" cxnId="{B7F052BF-965C-4B51-A8FD-BCC24BC617C8}">
      <dgm:prSet/>
      <dgm:spPr/>
      <dgm:t>
        <a:bodyPr/>
        <a:lstStyle/>
        <a:p>
          <a:endParaRPr lang="en-US" sz="1400"/>
        </a:p>
      </dgm:t>
    </dgm:pt>
    <dgm:pt modelId="{5C7ABF57-3D2F-4301-9400-C70E7DD8D992}" type="sibTrans" cxnId="{B7F052BF-965C-4B51-A8FD-BCC24BC617C8}">
      <dgm:prSet/>
      <dgm:spPr/>
      <dgm:t>
        <a:bodyPr/>
        <a:lstStyle/>
        <a:p>
          <a:endParaRPr lang="en-US" sz="1400"/>
        </a:p>
      </dgm:t>
    </dgm:pt>
    <dgm:pt modelId="{7FB69DF2-9C06-4EB4-ADA8-9D28ABC4347D}">
      <dgm:prSet phldrT="[Text]" custT="1"/>
      <dgm:spPr/>
      <dgm:t>
        <a:bodyPr/>
        <a:lstStyle/>
        <a:p>
          <a:pPr marL="449263" indent="-269875"/>
          <a:r>
            <a:rPr lang="en-US" sz="2000" dirty="0" smtClean="0"/>
            <a:t>Labour market &amp; employment</a:t>
          </a:r>
          <a:endParaRPr lang="en-US" sz="2000" dirty="0"/>
        </a:p>
      </dgm:t>
    </dgm:pt>
    <dgm:pt modelId="{3DF56606-060C-4352-B173-FAF6DA35CEBD}" type="parTrans" cxnId="{CFB03F52-5351-4993-91AD-527CF5B359E5}">
      <dgm:prSet/>
      <dgm:spPr/>
      <dgm:t>
        <a:bodyPr/>
        <a:lstStyle/>
        <a:p>
          <a:endParaRPr lang="en-US" sz="1400"/>
        </a:p>
      </dgm:t>
    </dgm:pt>
    <dgm:pt modelId="{33096DF0-BCBF-4543-9E7F-F1DF05BBB9DD}" type="sibTrans" cxnId="{CFB03F52-5351-4993-91AD-527CF5B359E5}">
      <dgm:prSet/>
      <dgm:spPr/>
      <dgm:t>
        <a:bodyPr/>
        <a:lstStyle/>
        <a:p>
          <a:endParaRPr lang="en-US" sz="1400"/>
        </a:p>
      </dgm:t>
    </dgm:pt>
    <dgm:pt modelId="{4AEABD46-FD40-42E7-A4E1-6D4976097365}">
      <dgm:prSet phldrT="[Text]" custT="1"/>
      <dgm:spPr/>
      <dgm:t>
        <a:bodyPr/>
        <a:lstStyle/>
        <a:p>
          <a:pPr marL="228600" indent="0"/>
          <a:endParaRPr lang="en-US" sz="2000" dirty="0"/>
        </a:p>
      </dgm:t>
    </dgm:pt>
    <dgm:pt modelId="{BBED4395-28AA-4931-8A24-8EDBAB3D6A95}" type="parTrans" cxnId="{0E1EB835-BE5B-47AB-A421-C0610DBCF7CE}">
      <dgm:prSet/>
      <dgm:spPr/>
      <dgm:t>
        <a:bodyPr/>
        <a:lstStyle/>
        <a:p>
          <a:endParaRPr lang="en-US"/>
        </a:p>
      </dgm:t>
    </dgm:pt>
    <dgm:pt modelId="{5F923524-95F1-4767-A549-D7E44730F004}" type="sibTrans" cxnId="{0E1EB835-BE5B-47AB-A421-C0610DBCF7CE}">
      <dgm:prSet/>
      <dgm:spPr/>
      <dgm:t>
        <a:bodyPr/>
        <a:lstStyle/>
        <a:p>
          <a:endParaRPr lang="en-US"/>
        </a:p>
      </dgm:t>
    </dgm:pt>
    <dgm:pt modelId="{57D1FC8B-CFCD-4D9A-A877-A277BE2895BE}">
      <dgm:prSet phldrT="[Text]" custT="1"/>
      <dgm:spPr/>
      <dgm:t>
        <a:bodyPr/>
        <a:lstStyle/>
        <a:p>
          <a:pPr marL="228600" indent="0"/>
          <a:endParaRPr lang="en-US" sz="2000" dirty="0"/>
        </a:p>
      </dgm:t>
    </dgm:pt>
    <dgm:pt modelId="{E58DEC3F-8355-400B-A7EA-5447035A5399}" type="parTrans" cxnId="{C0EC22F9-FBB0-4230-88F8-326E0E93646F}">
      <dgm:prSet/>
      <dgm:spPr/>
      <dgm:t>
        <a:bodyPr/>
        <a:lstStyle/>
        <a:p>
          <a:endParaRPr lang="en-US"/>
        </a:p>
      </dgm:t>
    </dgm:pt>
    <dgm:pt modelId="{8FBD7D03-8BA5-4C1C-8E9A-01C5043BBA0D}" type="sibTrans" cxnId="{C0EC22F9-FBB0-4230-88F8-326E0E93646F}">
      <dgm:prSet/>
      <dgm:spPr/>
      <dgm:t>
        <a:bodyPr/>
        <a:lstStyle/>
        <a:p>
          <a:endParaRPr lang="en-US"/>
        </a:p>
      </dgm:t>
    </dgm:pt>
    <dgm:pt modelId="{23125834-C9AE-4A6B-9AB4-88908147FA68}" type="pres">
      <dgm:prSet presAssocID="{A707E6C3-B9AF-4F1C-9179-B5AA1CE1E4C9}" presName="Name0" presStyleCnt="0">
        <dgm:presLayoutVars>
          <dgm:dir/>
          <dgm:animLvl val="lvl"/>
          <dgm:resizeHandles/>
        </dgm:presLayoutVars>
      </dgm:prSet>
      <dgm:spPr/>
      <dgm:t>
        <a:bodyPr/>
        <a:lstStyle/>
        <a:p>
          <a:endParaRPr lang="en-US"/>
        </a:p>
      </dgm:t>
    </dgm:pt>
    <dgm:pt modelId="{C7F8DD32-19E8-4534-9B8E-24670D1CB6F8}" type="pres">
      <dgm:prSet presAssocID="{92D93445-B201-453C-9D17-E8CCCEBB5C8E}" presName="linNode" presStyleCnt="0"/>
      <dgm:spPr/>
    </dgm:pt>
    <dgm:pt modelId="{E7A9AF17-81E5-4DBF-A671-D76758089A33}" type="pres">
      <dgm:prSet presAssocID="{92D93445-B201-453C-9D17-E8CCCEBB5C8E}" presName="parentShp" presStyleLbl="node1" presStyleIdx="0" presStyleCnt="2">
        <dgm:presLayoutVars>
          <dgm:bulletEnabled val="1"/>
        </dgm:presLayoutVars>
      </dgm:prSet>
      <dgm:spPr/>
      <dgm:t>
        <a:bodyPr/>
        <a:lstStyle/>
        <a:p>
          <a:endParaRPr lang="en-US"/>
        </a:p>
      </dgm:t>
    </dgm:pt>
    <dgm:pt modelId="{544ACF02-1120-40C9-9CA9-A61A848AFA71}" type="pres">
      <dgm:prSet presAssocID="{92D93445-B201-453C-9D17-E8CCCEBB5C8E}" presName="childShp" presStyleLbl="bgAccFollowNode1" presStyleIdx="0" presStyleCnt="2">
        <dgm:presLayoutVars>
          <dgm:bulletEnabled val="1"/>
        </dgm:presLayoutVars>
      </dgm:prSet>
      <dgm:spPr/>
      <dgm:t>
        <a:bodyPr/>
        <a:lstStyle/>
        <a:p>
          <a:endParaRPr lang="en-US"/>
        </a:p>
      </dgm:t>
    </dgm:pt>
    <dgm:pt modelId="{22EAC417-6D24-4C60-8E45-E190FD2B8954}" type="pres">
      <dgm:prSet presAssocID="{5387C673-1318-47E2-8CD0-0B83E0DE1FF5}" presName="spacing" presStyleCnt="0"/>
      <dgm:spPr/>
    </dgm:pt>
    <dgm:pt modelId="{7EEEC13B-C73B-4C60-9CA7-9D2EBB64A6E9}" type="pres">
      <dgm:prSet presAssocID="{BABD2968-9050-4A6F-9FAE-CD58818C941A}" presName="linNode" presStyleCnt="0"/>
      <dgm:spPr/>
    </dgm:pt>
    <dgm:pt modelId="{072F9E3A-6036-408E-9F02-A667944202F0}" type="pres">
      <dgm:prSet presAssocID="{BABD2968-9050-4A6F-9FAE-CD58818C941A}" presName="parentShp" presStyleLbl="node1" presStyleIdx="1" presStyleCnt="2">
        <dgm:presLayoutVars>
          <dgm:bulletEnabled val="1"/>
        </dgm:presLayoutVars>
      </dgm:prSet>
      <dgm:spPr/>
      <dgm:t>
        <a:bodyPr/>
        <a:lstStyle/>
        <a:p>
          <a:endParaRPr lang="en-US"/>
        </a:p>
      </dgm:t>
    </dgm:pt>
    <dgm:pt modelId="{5DAB6E19-D9C5-4CA9-979F-5DDD3EDFC8CC}" type="pres">
      <dgm:prSet presAssocID="{BABD2968-9050-4A6F-9FAE-CD58818C941A}" presName="childShp" presStyleLbl="bgAccFollowNode1" presStyleIdx="1" presStyleCnt="2">
        <dgm:presLayoutVars>
          <dgm:bulletEnabled val="1"/>
        </dgm:presLayoutVars>
      </dgm:prSet>
      <dgm:spPr/>
      <dgm:t>
        <a:bodyPr/>
        <a:lstStyle/>
        <a:p>
          <a:endParaRPr lang="en-US"/>
        </a:p>
      </dgm:t>
    </dgm:pt>
  </dgm:ptLst>
  <dgm:cxnLst>
    <dgm:cxn modelId="{7767BAB6-AC8F-4643-83BD-9849EB31CB24}" type="presOf" srcId="{92D93445-B201-453C-9D17-E8CCCEBB5C8E}" destId="{E7A9AF17-81E5-4DBF-A671-D76758089A33}" srcOrd="0" destOrd="0" presId="urn:microsoft.com/office/officeart/2005/8/layout/vList6"/>
    <dgm:cxn modelId="{1FD0416A-751A-42F2-9985-CC3352D5DF34}" type="presOf" srcId="{BABD2968-9050-4A6F-9FAE-CD58818C941A}" destId="{072F9E3A-6036-408E-9F02-A667944202F0}" srcOrd="0" destOrd="0" presId="urn:microsoft.com/office/officeart/2005/8/layout/vList6"/>
    <dgm:cxn modelId="{7B08374C-A7AD-4B1F-83AB-99FAC8E24276}" srcId="{92D93445-B201-453C-9D17-E8CCCEBB5C8E}" destId="{300D603B-1AD6-4CE1-895A-E2B69AC7A9A8}" srcOrd="2" destOrd="0" parTransId="{DE7AC4D4-C1B0-49FB-91E4-05CDE60B5350}" sibTransId="{2F91EEBC-FA55-4CBE-AFD4-EDCFD9B0F86E}"/>
    <dgm:cxn modelId="{58582658-7209-4DED-9071-E67DD14BFD56}" srcId="{92D93445-B201-453C-9D17-E8CCCEBB5C8E}" destId="{46F2D56C-C790-4992-A4FC-F8017B993237}" srcOrd="1" destOrd="0" parTransId="{9E11F947-3ADF-4935-9950-3FD628FE5B71}" sibTransId="{E6DBB983-10C7-48EE-BBA1-D23974E8CC9F}"/>
    <dgm:cxn modelId="{B8CED861-12BC-4CC8-B5D5-B9DEFDC05503}" type="presOf" srcId="{7FB69DF2-9C06-4EB4-ADA8-9D28ABC4347D}" destId="{5DAB6E19-D9C5-4CA9-979F-5DDD3EDFC8CC}" srcOrd="0" destOrd="3" presId="urn:microsoft.com/office/officeart/2005/8/layout/vList6"/>
    <dgm:cxn modelId="{B920F80E-72AC-4C2F-9044-4F58B95201A9}" type="presOf" srcId="{300D603B-1AD6-4CE1-895A-E2B69AC7A9A8}" destId="{544ACF02-1120-40C9-9CA9-A61A848AFA71}" srcOrd="0" destOrd="2" presId="urn:microsoft.com/office/officeart/2005/8/layout/vList6"/>
    <dgm:cxn modelId="{29228EEA-9A15-467C-96C7-F56494DDA63A}" srcId="{92D93445-B201-453C-9D17-E8CCCEBB5C8E}" destId="{F36B5B55-32A9-45BE-8CC9-7D8365530F73}" srcOrd="3" destOrd="0" parTransId="{CDB72744-9D76-489C-8A04-4FF758FE69A1}" sibTransId="{8FE41053-703D-4DD7-A356-AFA72984DBC8}"/>
    <dgm:cxn modelId="{36EB6389-E886-4DDB-BCDB-13F293A01400}" type="presOf" srcId="{57D1FC8B-CFCD-4D9A-A877-A277BE2895BE}" destId="{544ACF02-1120-40C9-9CA9-A61A848AFA71}" srcOrd="0" destOrd="0" presId="urn:microsoft.com/office/officeart/2005/8/layout/vList6"/>
    <dgm:cxn modelId="{537C51B1-33F4-4C73-81E8-9908A4A7456A}" type="presOf" srcId="{46F2D56C-C790-4992-A4FC-F8017B993237}" destId="{544ACF02-1120-40C9-9CA9-A61A848AFA71}" srcOrd="0" destOrd="1" presId="urn:microsoft.com/office/officeart/2005/8/layout/vList6"/>
    <dgm:cxn modelId="{C0EC22F9-FBB0-4230-88F8-326E0E93646F}" srcId="{92D93445-B201-453C-9D17-E8CCCEBB5C8E}" destId="{57D1FC8B-CFCD-4D9A-A877-A277BE2895BE}" srcOrd="0" destOrd="0" parTransId="{E58DEC3F-8355-400B-A7EA-5447035A5399}" sibTransId="{8FBD7D03-8BA5-4C1C-8E9A-01C5043BBA0D}"/>
    <dgm:cxn modelId="{EEBA6B93-6DBF-4FA3-8325-8A26847B15F8}" srcId="{BABD2968-9050-4A6F-9FAE-CD58818C941A}" destId="{E85538AA-0BEC-4708-8E6F-F149A61F86E7}" srcOrd="1" destOrd="0" parTransId="{D1DC879A-B820-4FF4-AB0A-2913CBC8D152}" sibTransId="{F448A23A-B318-49E9-BBFA-BC1F9C505E3D}"/>
    <dgm:cxn modelId="{610959A4-4C34-4A98-9A9C-5B2B32E2EFA7}" type="presOf" srcId="{A707E6C3-B9AF-4F1C-9179-B5AA1CE1E4C9}" destId="{23125834-C9AE-4A6B-9AB4-88908147FA68}" srcOrd="0" destOrd="0" presId="urn:microsoft.com/office/officeart/2005/8/layout/vList6"/>
    <dgm:cxn modelId="{89D2BEBC-ACF0-4822-84A8-71389B551646}" type="presOf" srcId="{E85538AA-0BEC-4708-8E6F-F149A61F86E7}" destId="{5DAB6E19-D9C5-4CA9-979F-5DDD3EDFC8CC}" srcOrd="0" destOrd="1" presId="urn:microsoft.com/office/officeart/2005/8/layout/vList6"/>
    <dgm:cxn modelId="{C588044D-91FB-463C-A1BB-E2B30B597001}" type="presOf" srcId="{4AEABD46-FD40-42E7-A4E1-6D4976097365}" destId="{5DAB6E19-D9C5-4CA9-979F-5DDD3EDFC8CC}" srcOrd="0" destOrd="0" presId="urn:microsoft.com/office/officeart/2005/8/layout/vList6"/>
    <dgm:cxn modelId="{482BB6F4-347D-4EA4-8092-54B466206DD6}" type="presOf" srcId="{D55CEDA6-2C66-4DF3-AB02-C64F70C712C3}" destId="{5DAB6E19-D9C5-4CA9-979F-5DDD3EDFC8CC}" srcOrd="0" destOrd="2" presId="urn:microsoft.com/office/officeart/2005/8/layout/vList6"/>
    <dgm:cxn modelId="{CFB03F52-5351-4993-91AD-527CF5B359E5}" srcId="{BABD2968-9050-4A6F-9FAE-CD58818C941A}" destId="{7FB69DF2-9C06-4EB4-ADA8-9D28ABC4347D}" srcOrd="3" destOrd="0" parTransId="{3DF56606-060C-4352-B173-FAF6DA35CEBD}" sibTransId="{33096DF0-BCBF-4543-9E7F-F1DF05BBB9DD}"/>
    <dgm:cxn modelId="{4F83BA2B-64A4-4AE0-91E9-5DAEEBE575FE}" type="presOf" srcId="{F36B5B55-32A9-45BE-8CC9-7D8365530F73}" destId="{544ACF02-1120-40C9-9CA9-A61A848AFA71}" srcOrd="0" destOrd="3" presId="urn:microsoft.com/office/officeart/2005/8/layout/vList6"/>
    <dgm:cxn modelId="{0E1EB835-BE5B-47AB-A421-C0610DBCF7CE}" srcId="{BABD2968-9050-4A6F-9FAE-CD58818C941A}" destId="{4AEABD46-FD40-42E7-A4E1-6D4976097365}" srcOrd="0" destOrd="0" parTransId="{BBED4395-28AA-4931-8A24-8EDBAB3D6A95}" sibTransId="{5F923524-95F1-4767-A549-D7E44730F004}"/>
    <dgm:cxn modelId="{B7F052BF-965C-4B51-A8FD-BCC24BC617C8}" srcId="{BABD2968-9050-4A6F-9FAE-CD58818C941A}" destId="{D55CEDA6-2C66-4DF3-AB02-C64F70C712C3}" srcOrd="2" destOrd="0" parTransId="{A7070ACE-33ED-4FE3-B294-559ACAB2F208}" sibTransId="{5C7ABF57-3D2F-4301-9400-C70E7DD8D992}"/>
    <dgm:cxn modelId="{068C1A35-EDF4-469B-BDB7-B090009EDD71}" srcId="{A707E6C3-B9AF-4F1C-9179-B5AA1CE1E4C9}" destId="{BABD2968-9050-4A6F-9FAE-CD58818C941A}" srcOrd="1" destOrd="0" parTransId="{A785F7E7-1AA0-4A51-AA27-26E523601B63}" sibTransId="{3C2AAF5F-42DD-4A48-9FF2-E5E46D30FEAA}"/>
    <dgm:cxn modelId="{21B97563-84E1-48EC-809E-15035D7B8FB1}" srcId="{A707E6C3-B9AF-4F1C-9179-B5AA1CE1E4C9}" destId="{92D93445-B201-453C-9D17-E8CCCEBB5C8E}" srcOrd="0" destOrd="0" parTransId="{B7EC1DD7-5A96-4A91-8BBA-9EFF3871AB13}" sibTransId="{5387C673-1318-47E2-8CD0-0B83E0DE1FF5}"/>
    <dgm:cxn modelId="{7AD6C372-C1ED-4CAE-9B13-0798437808D0}" type="presParOf" srcId="{23125834-C9AE-4A6B-9AB4-88908147FA68}" destId="{C7F8DD32-19E8-4534-9B8E-24670D1CB6F8}" srcOrd="0" destOrd="0" presId="urn:microsoft.com/office/officeart/2005/8/layout/vList6"/>
    <dgm:cxn modelId="{2D41A06B-5691-4CF4-9D08-DE951780F161}" type="presParOf" srcId="{C7F8DD32-19E8-4534-9B8E-24670D1CB6F8}" destId="{E7A9AF17-81E5-4DBF-A671-D76758089A33}" srcOrd="0" destOrd="0" presId="urn:microsoft.com/office/officeart/2005/8/layout/vList6"/>
    <dgm:cxn modelId="{3E5216E9-7109-49F3-988C-02328DCEA8A1}" type="presParOf" srcId="{C7F8DD32-19E8-4534-9B8E-24670D1CB6F8}" destId="{544ACF02-1120-40C9-9CA9-A61A848AFA71}" srcOrd="1" destOrd="0" presId="urn:microsoft.com/office/officeart/2005/8/layout/vList6"/>
    <dgm:cxn modelId="{68F0E1E8-8175-4CF1-99F5-9E81A605F1DA}" type="presParOf" srcId="{23125834-C9AE-4A6B-9AB4-88908147FA68}" destId="{22EAC417-6D24-4C60-8E45-E190FD2B8954}" srcOrd="1" destOrd="0" presId="urn:microsoft.com/office/officeart/2005/8/layout/vList6"/>
    <dgm:cxn modelId="{EADE1C1A-BD59-4778-82EB-1BC408AEBB06}" type="presParOf" srcId="{23125834-C9AE-4A6B-9AB4-88908147FA68}" destId="{7EEEC13B-C73B-4C60-9CA7-9D2EBB64A6E9}" srcOrd="2" destOrd="0" presId="urn:microsoft.com/office/officeart/2005/8/layout/vList6"/>
    <dgm:cxn modelId="{68242EC7-D509-4968-8794-1963B085F772}" type="presParOf" srcId="{7EEEC13B-C73B-4C60-9CA7-9D2EBB64A6E9}" destId="{072F9E3A-6036-408E-9F02-A667944202F0}" srcOrd="0" destOrd="0" presId="urn:microsoft.com/office/officeart/2005/8/layout/vList6"/>
    <dgm:cxn modelId="{52E3473E-3553-4D4A-8F13-AE5A47E030BD}" type="presParOf" srcId="{7EEEC13B-C73B-4C60-9CA7-9D2EBB64A6E9}" destId="{5DAB6E19-D9C5-4CA9-979F-5DDD3EDFC8C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248142-FAAB-4381-8B90-D83E657A99E3}" type="doc">
      <dgm:prSet loTypeId="urn:microsoft.com/office/officeart/2009/3/layout/IncreasingArrowsProcess" loCatId="process" qsTypeId="urn:microsoft.com/office/officeart/2005/8/quickstyle/simple1" qsCatId="simple" csTypeId="urn:microsoft.com/office/officeart/2005/8/colors/colorful2" csCatId="colorful" phldr="1"/>
      <dgm:spPr/>
      <dgm:t>
        <a:bodyPr/>
        <a:lstStyle/>
        <a:p>
          <a:endParaRPr lang="en-US"/>
        </a:p>
      </dgm:t>
    </dgm:pt>
    <dgm:pt modelId="{020E0486-952F-4A0C-88A1-5803E6D7251E}">
      <dgm:prSet phldrT="[Text]" custT="1"/>
      <dgm:spPr/>
      <dgm:t>
        <a:bodyPr/>
        <a:lstStyle/>
        <a:p>
          <a:r>
            <a:rPr lang="en-US" sz="2000" b="1" dirty="0" smtClean="0"/>
            <a:t>Needs of workers and their families</a:t>
          </a:r>
          <a:endParaRPr lang="en-US" sz="2000" b="1" dirty="0"/>
        </a:p>
      </dgm:t>
    </dgm:pt>
    <dgm:pt modelId="{3800ED12-3EA8-4C6B-B0CA-D281560FD02B}" type="parTrans" cxnId="{3DAAF7F6-CA51-436D-A587-B6E9694EEF24}">
      <dgm:prSet/>
      <dgm:spPr/>
      <dgm:t>
        <a:bodyPr/>
        <a:lstStyle/>
        <a:p>
          <a:endParaRPr lang="en-US" sz="2000"/>
        </a:p>
      </dgm:t>
    </dgm:pt>
    <dgm:pt modelId="{39023759-FF0F-43EA-B322-B0117397E0F2}" type="sibTrans" cxnId="{3DAAF7F6-CA51-436D-A587-B6E9694EEF24}">
      <dgm:prSet/>
      <dgm:spPr/>
      <dgm:t>
        <a:bodyPr/>
        <a:lstStyle/>
        <a:p>
          <a:endParaRPr lang="en-US" sz="2000"/>
        </a:p>
      </dgm:t>
    </dgm:pt>
    <dgm:pt modelId="{D32C13EB-FE1E-4848-82E4-ACFC8DBC1DFB}">
      <dgm:prSet phldrT="[Text]" custT="1"/>
      <dgm:spPr/>
      <dgm:t>
        <a:bodyPr/>
        <a:lstStyle/>
        <a:p>
          <a:r>
            <a:rPr lang="en-US" sz="2000" dirty="0" smtClean="0"/>
            <a:t>Household size and number of income earners per household (Proxy by poverty line)</a:t>
          </a:r>
          <a:endParaRPr lang="en-US" sz="2000" dirty="0"/>
        </a:p>
      </dgm:t>
    </dgm:pt>
    <dgm:pt modelId="{FD51DDB2-B15A-47C1-A508-5D633E37A738}" type="parTrans" cxnId="{7B446723-1D61-431B-9B4F-7F86C4A28D1B}">
      <dgm:prSet/>
      <dgm:spPr/>
      <dgm:t>
        <a:bodyPr/>
        <a:lstStyle/>
        <a:p>
          <a:endParaRPr lang="en-US" sz="2000"/>
        </a:p>
      </dgm:t>
    </dgm:pt>
    <dgm:pt modelId="{9F9FA742-C138-40E2-AFFA-A4460D72DD4C}" type="sibTrans" cxnId="{7B446723-1D61-431B-9B4F-7F86C4A28D1B}">
      <dgm:prSet/>
      <dgm:spPr/>
      <dgm:t>
        <a:bodyPr/>
        <a:lstStyle/>
        <a:p>
          <a:endParaRPr lang="en-US" sz="2000"/>
        </a:p>
      </dgm:t>
    </dgm:pt>
    <dgm:pt modelId="{36956486-6299-41EC-8642-AE8884CF3402}">
      <dgm:prSet phldrT="[Text]" custT="1"/>
      <dgm:spPr/>
      <dgm:t>
        <a:bodyPr/>
        <a:lstStyle/>
        <a:p>
          <a:r>
            <a:rPr lang="en-US" sz="2000" b="1" dirty="0" smtClean="0"/>
            <a:t>Inflation</a:t>
          </a:r>
          <a:endParaRPr lang="en-US" sz="2000" b="1" dirty="0"/>
        </a:p>
      </dgm:t>
    </dgm:pt>
    <dgm:pt modelId="{3E7592E7-FDEB-4DB5-9907-DDACBC394BFC}" type="parTrans" cxnId="{C4F70A6F-6921-4B99-A4C1-4FD63A38FDEE}">
      <dgm:prSet/>
      <dgm:spPr/>
      <dgm:t>
        <a:bodyPr/>
        <a:lstStyle/>
        <a:p>
          <a:endParaRPr lang="en-US" sz="2000"/>
        </a:p>
      </dgm:t>
    </dgm:pt>
    <dgm:pt modelId="{DB4ACB72-C6EC-43C3-86B5-6543EDC364A1}" type="sibTrans" cxnId="{C4F70A6F-6921-4B99-A4C1-4FD63A38FDEE}">
      <dgm:prSet/>
      <dgm:spPr/>
      <dgm:t>
        <a:bodyPr/>
        <a:lstStyle/>
        <a:p>
          <a:endParaRPr lang="en-US" sz="2000"/>
        </a:p>
      </dgm:t>
    </dgm:pt>
    <dgm:pt modelId="{89333F0F-AE42-4BA4-A810-9B237AB61DE9}">
      <dgm:prSet phldrT="[Text]" custT="1"/>
      <dgm:spPr/>
      <dgm:t>
        <a:bodyPr/>
        <a:lstStyle/>
        <a:p>
          <a:r>
            <a:rPr lang="en-US" sz="2000" dirty="0" smtClean="0"/>
            <a:t>Change in price:  Consumer Price Index (CPI All items and CPI Foods)</a:t>
          </a:r>
          <a:endParaRPr lang="en-US" sz="2000" dirty="0"/>
        </a:p>
      </dgm:t>
    </dgm:pt>
    <dgm:pt modelId="{1C5EBD77-C6F9-4E4E-9845-2E63AC7803A5}" type="parTrans" cxnId="{C9B67285-BBB2-425D-ADF1-B630F345069E}">
      <dgm:prSet/>
      <dgm:spPr/>
      <dgm:t>
        <a:bodyPr/>
        <a:lstStyle/>
        <a:p>
          <a:endParaRPr lang="en-US" sz="2000"/>
        </a:p>
      </dgm:t>
    </dgm:pt>
    <dgm:pt modelId="{BCD57811-0A05-4C43-B061-981B0A4EB5C0}" type="sibTrans" cxnId="{C9B67285-BBB2-425D-ADF1-B630F345069E}">
      <dgm:prSet/>
      <dgm:spPr/>
      <dgm:t>
        <a:bodyPr/>
        <a:lstStyle/>
        <a:p>
          <a:endParaRPr lang="en-US" sz="2000"/>
        </a:p>
      </dgm:t>
    </dgm:pt>
    <dgm:pt modelId="{E00A4EDD-12F1-49EF-95CC-4B0A71D9C661}">
      <dgm:prSet phldrT="[Text]" custT="1"/>
      <dgm:spPr/>
      <dgm:t>
        <a:bodyPr/>
        <a:lstStyle/>
        <a:p>
          <a:r>
            <a:rPr lang="en-US" sz="2000" b="1" dirty="0" smtClean="0"/>
            <a:t>Cost of Living</a:t>
          </a:r>
          <a:endParaRPr lang="en-US" sz="2000" b="1" dirty="0"/>
        </a:p>
      </dgm:t>
    </dgm:pt>
    <dgm:pt modelId="{9D475788-940D-45B9-B6A3-F8CECCA8AD25}" type="parTrans" cxnId="{F136EA43-434E-490A-9960-00381B34980A}">
      <dgm:prSet/>
      <dgm:spPr/>
      <dgm:t>
        <a:bodyPr/>
        <a:lstStyle/>
        <a:p>
          <a:endParaRPr lang="en-US" sz="2000"/>
        </a:p>
      </dgm:t>
    </dgm:pt>
    <dgm:pt modelId="{F52C3C59-C5A7-43F3-8C5B-898459C2A713}" type="sibTrans" cxnId="{F136EA43-434E-490A-9960-00381B34980A}">
      <dgm:prSet/>
      <dgm:spPr/>
      <dgm:t>
        <a:bodyPr/>
        <a:lstStyle/>
        <a:p>
          <a:endParaRPr lang="en-US" sz="2000"/>
        </a:p>
      </dgm:t>
    </dgm:pt>
    <dgm:pt modelId="{9A2979E9-72BE-459D-85E2-2F9AF9CA65E7}">
      <dgm:prSet phldrT="[Text]" custT="1"/>
      <dgm:spPr/>
      <dgm:t>
        <a:bodyPr/>
        <a:lstStyle/>
        <a:p>
          <a:r>
            <a:rPr lang="en-US" sz="2000" dirty="0" smtClean="0"/>
            <a:t>Updated poverty line with inflation to find out how much an income earner needs to support themselves and their family</a:t>
          </a:r>
          <a:endParaRPr lang="en-US" sz="2000" dirty="0"/>
        </a:p>
      </dgm:t>
    </dgm:pt>
    <dgm:pt modelId="{AD42B58A-AA28-413E-8CC8-CF7BB2BA12FF}" type="parTrans" cxnId="{5BEFF4EE-E963-4D75-AC6B-FCB39AA762DE}">
      <dgm:prSet/>
      <dgm:spPr/>
      <dgm:t>
        <a:bodyPr/>
        <a:lstStyle/>
        <a:p>
          <a:endParaRPr lang="en-US" sz="2000"/>
        </a:p>
      </dgm:t>
    </dgm:pt>
    <dgm:pt modelId="{27C2291C-8504-495F-9611-BD1BA367D574}" type="sibTrans" cxnId="{5BEFF4EE-E963-4D75-AC6B-FCB39AA762DE}">
      <dgm:prSet/>
      <dgm:spPr/>
      <dgm:t>
        <a:bodyPr/>
        <a:lstStyle/>
        <a:p>
          <a:endParaRPr lang="en-US" sz="2000"/>
        </a:p>
      </dgm:t>
    </dgm:pt>
    <dgm:pt modelId="{BF64DD5F-59D9-452B-9568-DF6079612B60}" type="pres">
      <dgm:prSet presAssocID="{7A248142-FAAB-4381-8B90-D83E657A99E3}" presName="Name0" presStyleCnt="0">
        <dgm:presLayoutVars>
          <dgm:chMax val="5"/>
          <dgm:chPref val="5"/>
          <dgm:dir/>
          <dgm:animLvl val="lvl"/>
        </dgm:presLayoutVars>
      </dgm:prSet>
      <dgm:spPr/>
      <dgm:t>
        <a:bodyPr/>
        <a:lstStyle/>
        <a:p>
          <a:endParaRPr lang="en-US"/>
        </a:p>
      </dgm:t>
    </dgm:pt>
    <dgm:pt modelId="{87DEEB38-DB49-4C57-A52F-8F6AB339F059}" type="pres">
      <dgm:prSet presAssocID="{020E0486-952F-4A0C-88A1-5803E6D7251E}" presName="parentText1" presStyleLbl="node1" presStyleIdx="0" presStyleCnt="3">
        <dgm:presLayoutVars>
          <dgm:chMax/>
          <dgm:chPref val="3"/>
          <dgm:bulletEnabled val="1"/>
        </dgm:presLayoutVars>
      </dgm:prSet>
      <dgm:spPr/>
      <dgm:t>
        <a:bodyPr/>
        <a:lstStyle/>
        <a:p>
          <a:endParaRPr lang="en-US"/>
        </a:p>
      </dgm:t>
    </dgm:pt>
    <dgm:pt modelId="{98533669-2DBB-44CC-9D9D-8A3F50C39DDF}" type="pres">
      <dgm:prSet presAssocID="{020E0486-952F-4A0C-88A1-5803E6D7251E}" presName="childText1" presStyleLbl="solidAlignAcc1" presStyleIdx="0" presStyleCnt="3">
        <dgm:presLayoutVars>
          <dgm:chMax val="0"/>
          <dgm:chPref val="0"/>
          <dgm:bulletEnabled val="1"/>
        </dgm:presLayoutVars>
      </dgm:prSet>
      <dgm:spPr/>
      <dgm:t>
        <a:bodyPr/>
        <a:lstStyle/>
        <a:p>
          <a:endParaRPr lang="en-US"/>
        </a:p>
      </dgm:t>
    </dgm:pt>
    <dgm:pt modelId="{6DC47FB8-B405-4158-B52A-38ADD69A828A}" type="pres">
      <dgm:prSet presAssocID="{36956486-6299-41EC-8642-AE8884CF3402}" presName="parentText2" presStyleLbl="node1" presStyleIdx="1" presStyleCnt="3">
        <dgm:presLayoutVars>
          <dgm:chMax/>
          <dgm:chPref val="3"/>
          <dgm:bulletEnabled val="1"/>
        </dgm:presLayoutVars>
      </dgm:prSet>
      <dgm:spPr/>
      <dgm:t>
        <a:bodyPr/>
        <a:lstStyle/>
        <a:p>
          <a:endParaRPr lang="en-US"/>
        </a:p>
      </dgm:t>
    </dgm:pt>
    <dgm:pt modelId="{89DE2E66-593F-47AF-AC95-0A152CA1B03E}" type="pres">
      <dgm:prSet presAssocID="{36956486-6299-41EC-8642-AE8884CF3402}" presName="childText2" presStyleLbl="solidAlignAcc1" presStyleIdx="1" presStyleCnt="3">
        <dgm:presLayoutVars>
          <dgm:chMax val="0"/>
          <dgm:chPref val="0"/>
          <dgm:bulletEnabled val="1"/>
        </dgm:presLayoutVars>
      </dgm:prSet>
      <dgm:spPr/>
      <dgm:t>
        <a:bodyPr/>
        <a:lstStyle/>
        <a:p>
          <a:endParaRPr lang="en-US"/>
        </a:p>
      </dgm:t>
    </dgm:pt>
    <dgm:pt modelId="{46F82414-18DD-4D52-AEB7-06B42DC8031B}" type="pres">
      <dgm:prSet presAssocID="{E00A4EDD-12F1-49EF-95CC-4B0A71D9C661}" presName="parentText3" presStyleLbl="node1" presStyleIdx="2" presStyleCnt="3">
        <dgm:presLayoutVars>
          <dgm:chMax/>
          <dgm:chPref val="3"/>
          <dgm:bulletEnabled val="1"/>
        </dgm:presLayoutVars>
      </dgm:prSet>
      <dgm:spPr/>
      <dgm:t>
        <a:bodyPr/>
        <a:lstStyle/>
        <a:p>
          <a:endParaRPr lang="en-US"/>
        </a:p>
      </dgm:t>
    </dgm:pt>
    <dgm:pt modelId="{A15FD694-2CBE-4654-B750-D152AF0E6EE7}" type="pres">
      <dgm:prSet presAssocID="{E00A4EDD-12F1-49EF-95CC-4B0A71D9C661}" presName="childText3" presStyleLbl="solidAlignAcc1" presStyleIdx="2" presStyleCnt="3">
        <dgm:presLayoutVars>
          <dgm:chMax val="0"/>
          <dgm:chPref val="0"/>
          <dgm:bulletEnabled val="1"/>
        </dgm:presLayoutVars>
      </dgm:prSet>
      <dgm:spPr/>
      <dgm:t>
        <a:bodyPr/>
        <a:lstStyle/>
        <a:p>
          <a:endParaRPr lang="en-US"/>
        </a:p>
      </dgm:t>
    </dgm:pt>
  </dgm:ptLst>
  <dgm:cxnLst>
    <dgm:cxn modelId="{648DCE02-257A-4FEC-8254-73E037003B8C}" type="presOf" srcId="{36956486-6299-41EC-8642-AE8884CF3402}" destId="{6DC47FB8-B405-4158-B52A-38ADD69A828A}" srcOrd="0" destOrd="0" presId="urn:microsoft.com/office/officeart/2009/3/layout/IncreasingArrowsProcess"/>
    <dgm:cxn modelId="{C4F70A6F-6921-4B99-A4C1-4FD63A38FDEE}" srcId="{7A248142-FAAB-4381-8B90-D83E657A99E3}" destId="{36956486-6299-41EC-8642-AE8884CF3402}" srcOrd="1" destOrd="0" parTransId="{3E7592E7-FDEB-4DB5-9907-DDACBC394BFC}" sibTransId="{DB4ACB72-C6EC-43C3-86B5-6543EDC364A1}"/>
    <dgm:cxn modelId="{C9B67285-BBB2-425D-ADF1-B630F345069E}" srcId="{36956486-6299-41EC-8642-AE8884CF3402}" destId="{89333F0F-AE42-4BA4-A810-9B237AB61DE9}" srcOrd="0" destOrd="0" parTransId="{1C5EBD77-C6F9-4E4E-9845-2E63AC7803A5}" sibTransId="{BCD57811-0A05-4C43-B061-981B0A4EB5C0}"/>
    <dgm:cxn modelId="{3DAAF7F6-CA51-436D-A587-B6E9694EEF24}" srcId="{7A248142-FAAB-4381-8B90-D83E657A99E3}" destId="{020E0486-952F-4A0C-88A1-5803E6D7251E}" srcOrd="0" destOrd="0" parTransId="{3800ED12-3EA8-4C6B-B0CA-D281560FD02B}" sibTransId="{39023759-FF0F-43EA-B322-B0117397E0F2}"/>
    <dgm:cxn modelId="{60D34F59-20CB-4F17-84E7-A4EF8A196375}" type="presOf" srcId="{7A248142-FAAB-4381-8B90-D83E657A99E3}" destId="{BF64DD5F-59D9-452B-9568-DF6079612B60}" srcOrd="0" destOrd="0" presId="urn:microsoft.com/office/officeart/2009/3/layout/IncreasingArrowsProcess"/>
    <dgm:cxn modelId="{ED018B42-6B3F-451A-BA54-C86DF6CFB697}" type="presOf" srcId="{020E0486-952F-4A0C-88A1-5803E6D7251E}" destId="{87DEEB38-DB49-4C57-A52F-8F6AB339F059}" srcOrd="0" destOrd="0" presId="urn:microsoft.com/office/officeart/2009/3/layout/IncreasingArrowsProcess"/>
    <dgm:cxn modelId="{83A2A3FE-5C68-44BD-BF68-0C488D0BD370}" type="presOf" srcId="{89333F0F-AE42-4BA4-A810-9B237AB61DE9}" destId="{89DE2E66-593F-47AF-AC95-0A152CA1B03E}" srcOrd="0" destOrd="0" presId="urn:microsoft.com/office/officeart/2009/3/layout/IncreasingArrowsProcess"/>
    <dgm:cxn modelId="{FA5F7274-E567-46A1-B52F-90C5DAEA40A0}" type="presOf" srcId="{9A2979E9-72BE-459D-85E2-2F9AF9CA65E7}" destId="{A15FD694-2CBE-4654-B750-D152AF0E6EE7}" srcOrd="0" destOrd="0" presId="urn:microsoft.com/office/officeart/2009/3/layout/IncreasingArrowsProcess"/>
    <dgm:cxn modelId="{F136EA43-434E-490A-9960-00381B34980A}" srcId="{7A248142-FAAB-4381-8B90-D83E657A99E3}" destId="{E00A4EDD-12F1-49EF-95CC-4B0A71D9C661}" srcOrd="2" destOrd="0" parTransId="{9D475788-940D-45B9-B6A3-F8CECCA8AD25}" sibTransId="{F52C3C59-C5A7-43F3-8C5B-898459C2A713}"/>
    <dgm:cxn modelId="{A416E36E-5C00-4A2E-A9F1-CB5EBD2EDA23}" type="presOf" srcId="{D32C13EB-FE1E-4848-82E4-ACFC8DBC1DFB}" destId="{98533669-2DBB-44CC-9D9D-8A3F50C39DDF}" srcOrd="0" destOrd="0" presId="urn:microsoft.com/office/officeart/2009/3/layout/IncreasingArrowsProcess"/>
    <dgm:cxn modelId="{67BC6A72-1514-4013-AB91-73EDA1A0C2BB}" type="presOf" srcId="{E00A4EDD-12F1-49EF-95CC-4B0A71D9C661}" destId="{46F82414-18DD-4D52-AEB7-06B42DC8031B}" srcOrd="0" destOrd="0" presId="urn:microsoft.com/office/officeart/2009/3/layout/IncreasingArrowsProcess"/>
    <dgm:cxn modelId="{7B446723-1D61-431B-9B4F-7F86C4A28D1B}" srcId="{020E0486-952F-4A0C-88A1-5803E6D7251E}" destId="{D32C13EB-FE1E-4848-82E4-ACFC8DBC1DFB}" srcOrd="0" destOrd="0" parTransId="{FD51DDB2-B15A-47C1-A508-5D633E37A738}" sibTransId="{9F9FA742-C138-40E2-AFFA-A4460D72DD4C}"/>
    <dgm:cxn modelId="{5BEFF4EE-E963-4D75-AC6B-FCB39AA762DE}" srcId="{E00A4EDD-12F1-49EF-95CC-4B0A71D9C661}" destId="{9A2979E9-72BE-459D-85E2-2F9AF9CA65E7}" srcOrd="0" destOrd="0" parTransId="{AD42B58A-AA28-413E-8CC8-CF7BB2BA12FF}" sibTransId="{27C2291C-8504-495F-9611-BD1BA367D574}"/>
    <dgm:cxn modelId="{3B99F3B8-8CCE-4842-893B-7B189EF1BDB8}" type="presParOf" srcId="{BF64DD5F-59D9-452B-9568-DF6079612B60}" destId="{87DEEB38-DB49-4C57-A52F-8F6AB339F059}" srcOrd="0" destOrd="0" presId="urn:microsoft.com/office/officeart/2009/3/layout/IncreasingArrowsProcess"/>
    <dgm:cxn modelId="{9C2C2870-8DFF-4694-8844-92E36F0C6AC6}" type="presParOf" srcId="{BF64DD5F-59D9-452B-9568-DF6079612B60}" destId="{98533669-2DBB-44CC-9D9D-8A3F50C39DDF}" srcOrd="1" destOrd="0" presId="urn:microsoft.com/office/officeart/2009/3/layout/IncreasingArrowsProcess"/>
    <dgm:cxn modelId="{D633CA03-B1E0-4F91-A1F5-121F1CAA13A5}" type="presParOf" srcId="{BF64DD5F-59D9-452B-9568-DF6079612B60}" destId="{6DC47FB8-B405-4158-B52A-38ADD69A828A}" srcOrd="2" destOrd="0" presId="urn:microsoft.com/office/officeart/2009/3/layout/IncreasingArrowsProcess"/>
    <dgm:cxn modelId="{63A94AA1-39D7-4253-BEAC-3C1F415D4538}" type="presParOf" srcId="{BF64DD5F-59D9-452B-9568-DF6079612B60}" destId="{89DE2E66-593F-47AF-AC95-0A152CA1B03E}" srcOrd="3" destOrd="0" presId="urn:microsoft.com/office/officeart/2009/3/layout/IncreasingArrowsProcess"/>
    <dgm:cxn modelId="{1594246F-E20F-407D-BEB5-64A0DABF4E68}" type="presParOf" srcId="{BF64DD5F-59D9-452B-9568-DF6079612B60}" destId="{46F82414-18DD-4D52-AEB7-06B42DC8031B}" srcOrd="4" destOrd="0" presId="urn:microsoft.com/office/officeart/2009/3/layout/IncreasingArrowsProcess"/>
    <dgm:cxn modelId="{22385956-159B-4A96-B1FB-D7A81473965E}" type="presParOf" srcId="{BF64DD5F-59D9-452B-9568-DF6079612B60}" destId="{A15FD694-2CBE-4654-B750-D152AF0E6EE7}"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248142-FAAB-4381-8B90-D83E657A99E3}" type="doc">
      <dgm:prSet loTypeId="urn:microsoft.com/office/officeart/2009/3/layout/IncreasingArrowsProcess" loCatId="process" qsTypeId="urn:microsoft.com/office/officeart/2005/8/quickstyle/simple1" qsCatId="simple" csTypeId="urn:microsoft.com/office/officeart/2005/8/colors/colorful2" csCatId="colorful" phldr="1"/>
      <dgm:spPr/>
      <dgm:t>
        <a:bodyPr/>
        <a:lstStyle/>
        <a:p>
          <a:endParaRPr lang="en-US"/>
        </a:p>
      </dgm:t>
    </dgm:pt>
    <dgm:pt modelId="{020E0486-952F-4A0C-88A1-5803E6D7251E}">
      <dgm:prSet phldrT="[Text]"/>
      <dgm:spPr/>
      <dgm:t>
        <a:bodyPr/>
        <a:lstStyle/>
        <a:p>
          <a:r>
            <a:rPr lang="en-US" b="1" dirty="0" smtClean="0"/>
            <a:t>Productivity and competitiveness</a:t>
          </a:r>
          <a:endParaRPr lang="en-US" b="1" dirty="0"/>
        </a:p>
      </dgm:t>
    </dgm:pt>
    <dgm:pt modelId="{3800ED12-3EA8-4C6B-B0CA-D281560FD02B}" type="parTrans" cxnId="{3DAAF7F6-CA51-436D-A587-B6E9694EEF24}">
      <dgm:prSet/>
      <dgm:spPr/>
      <dgm:t>
        <a:bodyPr/>
        <a:lstStyle/>
        <a:p>
          <a:endParaRPr lang="en-US"/>
        </a:p>
      </dgm:t>
    </dgm:pt>
    <dgm:pt modelId="{39023759-FF0F-43EA-B322-B0117397E0F2}" type="sibTrans" cxnId="{3DAAF7F6-CA51-436D-A587-B6E9694EEF24}">
      <dgm:prSet/>
      <dgm:spPr/>
      <dgm:t>
        <a:bodyPr/>
        <a:lstStyle/>
        <a:p>
          <a:endParaRPr lang="en-US"/>
        </a:p>
      </dgm:t>
    </dgm:pt>
    <dgm:pt modelId="{D32C13EB-FE1E-4848-82E4-ACFC8DBC1DFB}">
      <dgm:prSet phldrT="[Text]"/>
      <dgm:spPr/>
      <dgm:t>
        <a:bodyPr/>
        <a:lstStyle/>
        <a:p>
          <a:r>
            <a:rPr lang="en-US" dirty="0" smtClean="0"/>
            <a:t>Value added per worker</a:t>
          </a:r>
        </a:p>
        <a:p>
          <a:r>
            <a:rPr lang="en-US" dirty="0" smtClean="0"/>
            <a:t>Gross outputs of garment sector</a:t>
          </a:r>
        </a:p>
        <a:p>
          <a:r>
            <a:rPr lang="en-US" dirty="0" smtClean="0"/>
            <a:t>Cost of intermediate inputs of garment sector</a:t>
          </a:r>
        </a:p>
        <a:p>
          <a:r>
            <a:rPr lang="en-US" dirty="0" smtClean="0"/>
            <a:t>% of share of export to global market</a:t>
          </a:r>
        </a:p>
        <a:p>
          <a:r>
            <a:rPr lang="en-US" dirty="0" smtClean="0"/>
            <a:t>Minimum wage comparison among other garment exporting countries</a:t>
          </a:r>
          <a:endParaRPr lang="en-US" dirty="0"/>
        </a:p>
      </dgm:t>
    </dgm:pt>
    <dgm:pt modelId="{FD51DDB2-B15A-47C1-A508-5D633E37A738}" type="parTrans" cxnId="{7B446723-1D61-431B-9B4F-7F86C4A28D1B}">
      <dgm:prSet/>
      <dgm:spPr/>
      <dgm:t>
        <a:bodyPr/>
        <a:lstStyle/>
        <a:p>
          <a:endParaRPr lang="en-US"/>
        </a:p>
      </dgm:t>
    </dgm:pt>
    <dgm:pt modelId="{9F9FA742-C138-40E2-AFFA-A4460D72DD4C}" type="sibTrans" cxnId="{7B446723-1D61-431B-9B4F-7F86C4A28D1B}">
      <dgm:prSet/>
      <dgm:spPr/>
      <dgm:t>
        <a:bodyPr/>
        <a:lstStyle/>
        <a:p>
          <a:endParaRPr lang="en-US"/>
        </a:p>
      </dgm:t>
    </dgm:pt>
    <dgm:pt modelId="{36956486-6299-41EC-8642-AE8884CF3402}">
      <dgm:prSet phldrT="[Text]"/>
      <dgm:spPr/>
      <dgm:t>
        <a:bodyPr/>
        <a:lstStyle/>
        <a:p>
          <a:r>
            <a:rPr lang="en-US" b="1" dirty="0" smtClean="0"/>
            <a:t>Economic benefits of the sector</a:t>
          </a:r>
          <a:endParaRPr lang="en-US" b="1" dirty="0"/>
        </a:p>
      </dgm:t>
    </dgm:pt>
    <dgm:pt modelId="{3E7592E7-FDEB-4DB5-9907-DDACBC394BFC}" type="parTrans" cxnId="{C4F70A6F-6921-4B99-A4C1-4FD63A38FDEE}">
      <dgm:prSet/>
      <dgm:spPr/>
      <dgm:t>
        <a:bodyPr/>
        <a:lstStyle/>
        <a:p>
          <a:endParaRPr lang="en-US"/>
        </a:p>
      </dgm:t>
    </dgm:pt>
    <dgm:pt modelId="{DB4ACB72-C6EC-43C3-86B5-6543EDC364A1}" type="sibTrans" cxnId="{C4F70A6F-6921-4B99-A4C1-4FD63A38FDEE}">
      <dgm:prSet/>
      <dgm:spPr/>
      <dgm:t>
        <a:bodyPr/>
        <a:lstStyle/>
        <a:p>
          <a:endParaRPr lang="en-US"/>
        </a:p>
      </dgm:t>
    </dgm:pt>
    <dgm:pt modelId="{89333F0F-AE42-4BA4-A810-9B237AB61DE9}">
      <dgm:prSet phldrT="[Text]"/>
      <dgm:spPr/>
      <dgm:t>
        <a:bodyPr/>
        <a:lstStyle/>
        <a:p>
          <a:r>
            <a:rPr lang="en-US" dirty="0" smtClean="0"/>
            <a:t>Share of the sector to GDP</a:t>
          </a:r>
        </a:p>
        <a:p>
          <a:r>
            <a:rPr lang="en-US" dirty="0" smtClean="0"/>
            <a:t>Enterprises revenue</a:t>
          </a:r>
        </a:p>
        <a:p>
          <a:r>
            <a:rPr lang="en-US" dirty="0" smtClean="0"/>
            <a:t>Enterprise capacity to pay</a:t>
          </a:r>
        </a:p>
        <a:p>
          <a:r>
            <a:rPr lang="en-US" dirty="0" smtClean="0"/>
            <a:t>…</a:t>
          </a:r>
          <a:endParaRPr lang="en-US" dirty="0"/>
        </a:p>
      </dgm:t>
    </dgm:pt>
    <dgm:pt modelId="{1C5EBD77-C6F9-4E4E-9845-2E63AC7803A5}" type="parTrans" cxnId="{C9B67285-BBB2-425D-ADF1-B630F345069E}">
      <dgm:prSet/>
      <dgm:spPr/>
      <dgm:t>
        <a:bodyPr/>
        <a:lstStyle/>
        <a:p>
          <a:endParaRPr lang="en-US"/>
        </a:p>
      </dgm:t>
    </dgm:pt>
    <dgm:pt modelId="{BCD57811-0A05-4C43-B061-981B0A4EB5C0}" type="sibTrans" cxnId="{C9B67285-BBB2-425D-ADF1-B630F345069E}">
      <dgm:prSet/>
      <dgm:spPr/>
      <dgm:t>
        <a:bodyPr/>
        <a:lstStyle/>
        <a:p>
          <a:endParaRPr lang="en-US"/>
        </a:p>
      </dgm:t>
    </dgm:pt>
    <dgm:pt modelId="{E00A4EDD-12F1-49EF-95CC-4B0A71D9C661}">
      <dgm:prSet phldrT="[Text]"/>
      <dgm:spPr/>
      <dgm:t>
        <a:bodyPr/>
        <a:lstStyle/>
        <a:p>
          <a:r>
            <a:rPr lang="en-US" b="1" dirty="0" smtClean="0"/>
            <a:t>Labour market and employment</a:t>
          </a:r>
          <a:endParaRPr lang="en-US" b="1" dirty="0"/>
        </a:p>
      </dgm:t>
    </dgm:pt>
    <dgm:pt modelId="{9D475788-940D-45B9-B6A3-F8CECCA8AD25}" type="parTrans" cxnId="{F136EA43-434E-490A-9960-00381B34980A}">
      <dgm:prSet/>
      <dgm:spPr/>
      <dgm:t>
        <a:bodyPr/>
        <a:lstStyle/>
        <a:p>
          <a:endParaRPr lang="en-US"/>
        </a:p>
      </dgm:t>
    </dgm:pt>
    <dgm:pt modelId="{F52C3C59-C5A7-43F3-8C5B-898459C2A713}" type="sibTrans" cxnId="{F136EA43-434E-490A-9960-00381B34980A}">
      <dgm:prSet/>
      <dgm:spPr/>
      <dgm:t>
        <a:bodyPr/>
        <a:lstStyle/>
        <a:p>
          <a:endParaRPr lang="en-US"/>
        </a:p>
      </dgm:t>
    </dgm:pt>
    <dgm:pt modelId="{9A2979E9-72BE-459D-85E2-2F9AF9CA65E7}">
      <dgm:prSet phldrT="[Text]"/>
      <dgm:spPr/>
      <dgm:t>
        <a:bodyPr/>
        <a:lstStyle/>
        <a:p>
          <a:r>
            <a:rPr lang="en-US" dirty="0" smtClean="0"/>
            <a:t>Growth of number of factory</a:t>
          </a:r>
        </a:p>
        <a:p>
          <a:r>
            <a:rPr lang="en-US" dirty="0" smtClean="0"/>
            <a:t>Number of workers employed</a:t>
          </a:r>
        </a:p>
        <a:p>
          <a:r>
            <a:rPr lang="en-US" dirty="0" smtClean="0"/>
            <a:t>Growth of average wage</a:t>
          </a:r>
        </a:p>
        <a:p>
          <a:r>
            <a:rPr lang="en-US" dirty="0" smtClean="0"/>
            <a:t>…</a:t>
          </a:r>
          <a:endParaRPr lang="en-US" dirty="0"/>
        </a:p>
      </dgm:t>
    </dgm:pt>
    <dgm:pt modelId="{AD42B58A-AA28-413E-8CC8-CF7BB2BA12FF}" type="parTrans" cxnId="{5BEFF4EE-E963-4D75-AC6B-FCB39AA762DE}">
      <dgm:prSet/>
      <dgm:spPr/>
      <dgm:t>
        <a:bodyPr/>
        <a:lstStyle/>
        <a:p>
          <a:endParaRPr lang="en-US"/>
        </a:p>
      </dgm:t>
    </dgm:pt>
    <dgm:pt modelId="{27C2291C-8504-495F-9611-BD1BA367D574}" type="sibTrans" cxnId="{5BEFF4EE-E963-4D75-AC6B-FCB39AA762DE}">
      <dgm:prSet/>
      <dgm:spPr/>
      <dgm:t>
        <a:bodyPr/>
        <a:lstStyle/>
        <a:p>
          <a:endParaRPr lang="en-US"/>
        </a:p>
      </dgm:t>
    </dgm:pt>
    <dgm:pt modelId="{BF64DD5F-59D9-452B-9568-DF6079612B60}" type="pres">
      <dgm:prSet presAssocID="{7A248142-FAAB-4381-8B90-D83E657A99E3}" presName="Name0" presStyleCnt="0">
        <dgm:presLayoutVars>
          <dgm:chMax val="5"/>
          <dgm:chPref val="5"/>
          <dgm:dir/>
          <dgm:animLvl val="lvl"/>
        </dgm:presLayoutVars>
      </dgm:prSet>
      <dgm:spPr/>
      <dgm:t>
        <a:bodyPr/>
        <a:lstStyle/>
        <a:p>
          <a:endParaRPr lang="en-US"/>
        </a:p>
      </dgm:t>
    </dgm:pt>
    <dgm:pt modelId="{87DEEB38-DB49-4C57-A52F-8F6AB339F059}" type="pres">
      <dgm:prSet presAssocID="{020E0486-952F-4A0C-88A1-5803E6D7251E}" presName="parentText1" presStyleLbl="node1" presStyleIdx="0" presStyleCnt="3">
        <dgm:presLayoutVars>
          <dgm:chMax/>
          <dgm:chPref val="3"/>
          <dgm:bulletEnabled val="1"/>
        </dgm:presLayoutVars>
      </dgm:prSet>
      <dgm:spPr/>
      <dgm:t>
        <a:bodyPr/>
        <a:lstStyle/>
        <a:p>
          <a:endParaRPr lang="en-US"/>
        </a:p>
      </dgm:t>
    </dgm:pt>
    <dgm:pt modelId="{98533669-2DBB-44CC-9D9D-8A3F50C39DDF}" type="pres">
      <dgm:prSet presAssocID="{020E0486-952F-4A0C-88A1-5803E6D7251E}" presName="childText1" presStyleLbl="solidAlignAcc1" presStyleIdx="0" presStyleCnt="3">
        <dgm:presLayoutVars>
          <dgm:chMax val="0"/>
          <dgm:chPref val="0"/>
          <dgm:bulletEnabled val="1"/>
        </dgm:presLayoutVars>
      </dgm:prSet>
      <dgm:spPr/>
      <dgm:t>
        <a:bodyPr/>
        <a:lstStyle/>
        <a:p>
          <a:endParaRPr lang="en-US"/>
        </a:p>
      </dgm:t>
    </dgm:pt>
    <dgm:pt modelId="{6DC47FB8-B405-4158-B52A-38ADD69A828A}" type="pres">
      <dgm:prSet presAssocID="{36956486-6299-41EC-8642-AE8884CF3402}" presName="parentText2" presStyleLbl="node1" presStyleIdx="1" presStyleCnt="3">
        <dgm:presLayoutVars>
          <dgm:chMax/>
          <dgm:chPref val="3"/>
          <dgm:bulletEnabled val="1"/>
        </dgm:presLayoutVars>
      </dgm:prSet>
      <dgm:spPr/>
      <dgm:t>
        <a:bodyPr/>
        <a:lstStyle/>
        <a:p>
          <a:endParaRPr lang="en-US"/>
        </a:p>
      </dgm:t>
    </dgm:pt>
    <dgm:pt modelId="{89DE2E66-593F-47AF-AC95-0A152CA1B03E}" type="pres">
      <dgm:prSet presAssocID="{36956486-6299-41EC-8642-AE8884CF3402}" presName="childText2" presStyleLbl="solidAlignAcc1" presStyleIdx="1" presStyleCnt="3">
        <dgm:presLayoutVars>
          <dgm:chMax val="0"/>
          <dgm:chPref val="0"/>
          <dgm:bulletEnabled val="1"/>
        </dgm:presLayoutVars>
      </dgm:prSet>
      <dgm:spPr/>
      <dgm:t>
        <a:bodyPr/>
        <a:lstStyle/>
        <a:p>
          <a:endParaRPr lang="en-US"/>
        </a:p>
      </dgm:t>
    </dgm:pt>
    <dgm:pt modelId="{46F82414-18DD-4D52-AEB7-06B42DC8031B}" type="pres">
      <dgm:prSet presAssocID="{E00A4EDD-12F1-49EF-95CC-4B0A71D9C661}" presName="parentText3" presStyleLbl="node1" presStyleIdx="2" presStyleCnt="3">
        <dgm:presLayoutVars>
          <dgm:chMax/>
          <dgm:chPref val="3"/>
          <dgm:bulletEnabled val="1"/>
        </dgm:presLayoutVars>
      </dgm:prSet>
      <dgm:spPr/>
      <dgm:t>
        <a:bodyPr/>
        <a:lstStyle/>
        <a:p>
          <a:endParaRPr lang="en-US"/>
        </a:p>
      </dgm:t>
    </dgm:pt>
    <dgm:pt modelId="{A15FD694-2CBE-4654-B750-D152AF0E6EE7}" type="pres">
      <dgm:prSet presAssocID="{E00A4EDD-12F1-49EF-95CC-4B0A71D9C661}" presName="childText3" presStyleLbl="solidAlignAcc1" presStyleIdx="2" presStyleCnt="3">
        <dgm:presLayoutVars>
          <dgm:chMax val="0"/>
          <dgm:chPref val="0"/>
          <dgm:bulletEnabled val="1"/>
        </dgm:presLayoutVars>
      </dgm:prSet>
      <dgm:spPr/>
      <dgm:t>
        <a:bodyPr/>
        <a:lstStyle/>
        <a:p>
          <a:endParaRPr lang="en-US"/>
        </a:p>
      </dgm:t>
    </dgm:pt>
  </dgm:ptLst>
  <dgm:cxnLst>
    <dgm:cxn modelId="{D2BF1439-BCEE-4262-AE80-2CAFEA5CE880}" type="presOf" srcId="{36956486-6299-41EC-8642-AE8884CF3402}" destId="{6DC47FB8-B405-4158-B52A-38ADD69A828A}" srcOrd="0" destOrd="0" presId="urn:microsoft.com/office/officeart/2009/3/layout/IncreasingArrowsProcess"/>
    <dgm:cxn modelId="{32CF09F1-D1EA-46D9-BBB6-2B2F37A14AFE}" type="presOf" srcId="{9A2979E9-72BE-459D-85E2-2F9AF9CA65E7}" destId="{A15FD694-2CBE-4654-B750-D152AF0E6EE7}" srcOrd="0" destOrd="0" presId="urn:microsoft.com/office/officeart/2009/3/layout/IncreasingArrowsProcess"/>
    <dgm:cxn modelId="{CBCB4C75-9CF2-4391-862C-5E301D3AA793}" type="presOf" srcId="{7A248142-FAAB-4381-8B90-D83E657A99E3}" destId="{BF64DD5F-59D9-452B-9568-DF6079612B60}" srcOrd="0" destOrd="0" presId="urn:microsoft.com/office/officeart/2009/3/layout/IncreasingArrowsProcess"/>
    <dgm:cxn modelId="{C9B67285-BBB2-425D-ADF1-B630F345069E}" srcId="{36956486-6299-41EC-8642-AE8884CF3402}" destId="{89333F0F-AE42-4BA4-A810-9B237AB61DE9}" srcOrd="0" destOrd="0" parTransId="{1C5EBD77-C6F9-4E4E-9845-2E63AC7803A5}" sibTransId="{BCD57811-0A05-4C43-B061-981B0A4EB5C0}"/>
    <dgm:cxn modelId="{7B446723-1D61-431B-9B4F-7F86C4A28D1B}" srcId="{020E0486-952F-4A0C-88A1-5803E6D7251E}" destId="{D32C13EB-FE1E-4848-82E4-ACFC8DBC1DFB}" srcOrd="0" destOrd="0" parTransId="{FD51DDB2-B15A-47C1-A508-5D633E37A738}" sibTransId="{9F9FA742-C138-40E2-AFFA-A4460D72DD4C}"/>
    <dgm:cxn modelId="{5BEFF4EE-E963-4D75-AC6B-FCB39AA762DE}" srcId="{E00A4EDD-12F1-49EF-95CC-4B0A71D9C661}" destId="{9A2979E9-72BE-459D-85E2-2F9AF9CA65E7}" srcOrd="0" destOrd="0" parTransId="{AD42B58A-AA28-413E-8CC8-CF7BB2BA12FF}" sibTransId="{27C2291C-8504-495F-9611-BD1BA367D574}"/>
    <dgm:cxn modelId="{C4F70A6F-6921-4B99-A4C1-4FD63A38FDEE}" srcId="{7A248142-FAAB-4381-8B90-D83E657A99E3}" destId="{36956486-6299-41EC-8642-AE8884CF3402}" srcOrd="1" destOrd="0" parTransId="{3E7592E7-FDEB-4DB5-9907-DDACBC394BFC}" sibTransId="{DB4ACB72-C6EC-43C3-86B5-6543EDC364A1}"/>
    <dgm:cxn modelId="{3DAAF7F6-CA51-436D-A587-B6E9694EEF24}" srcId="{7A248142-FAAB-4381-8B90-D83E657A99E3}" destId="{020E0486-952F-4A0C-88A1-5803E6D7251E}" srcOrd="0" destOrd="0" parTransId="{3800ED12-3EA8-4C6B-B0CA-D281560FD02B}" sibTransId="{39023759-FF0F-43EA-B322-B0117397E0F2}"/>
    <dgm:cxn modelId="{CC561BD4-6071-4CF7-94BD-2143DF6641CC}" type="presOf" srcId="{89333F0F-AE42-4BA4-A810-9B237AB61DE9}" destId="{89DE2E66-593F-47AF-AC95-0A152CA1B03E}" srcOrd="0" destOrd="0" presId="urn:microsoft.com/office/officeart/2009/3/layout/IncreasingArrowsProcess"/>
    <dgm:cxn modelId="{FFA5B1DA-FF3C-4A8A-AAF4-69B2F4775A08}" type="presOf" srcId="{E00A4EDD-12F1-49EF-95CC-4B0A71D9C661}" destId="{46F82414-18DD-4D52-AEB7-06B42DC8031B}" srcOrd="0" destOrd="0" presId="urn:microsoft.com/office/officeart/2009/3/layout/IncreasingArrowsProcess"/>
    <dgm:cxn modelId="{49D7C6C5-FAE8-4132-A29B-DA79A8CAE15A}" type="presOf" srcId="{D32C13EB-FE1E-4848-82E4-ACFC8DBC1DFB}" destId="{98533669-2DBB-44CC-9D9D-8A3F50C39DDF}" srcOrd="0" destOrd="0" presId="urn:microsoft.com/office/officeart/2009/3/layout/IncreasingArrowsProcess"/>
    <dgm:cxn modelId="{1DCAFEE1-7E1A-493F-A4B6-681CF03C03F2}" type="presOf" srcId="{020E0486-952F-4A0C-88A1-5803E6D7251E}" destId="{87DEEB38-DB49-4C57-A52F-8F6AB339F059}" srcOrd="0" destOrd="0" presId="urn:microsoft.com/office/officeart/2009/3/layout/IncreasingArrowsProcess"/>
    <dgm:cxn modelId="{F136EA43-434E-490A-9960-00381B34980A}" srcId="{7A248142-FAAB-4381-8B90-D83E657A99E3}" destId="{E00A4EDD-12F1-49EF-95CC-4B0A71D9C661}" srcOrd="2" destOrd="0" parTransId="{9D475788-940D-45B9-B6A3-F8CECCA8AD25}" sibTransId="{F52C3C59-C5A7-43F3-8C5B-898459C2A713}"/>
    <dgm:cxn modelId="{4C59BEB8-4AC2-41F5-9E07-72421D241589}" type="presParOf" srcId="{BF64DD5F-59D9-452B-9568-DF6079612B60}" destId="{87DEEB38-DB49-4C57-A52F-8F6AB339F059}" srcOrd="0" destOrd="0" presId="urn:microsoft.com/office/officeart/2009/3/layout/IncreasingArrowsProcess"/>
    <dgm:cxn modelId="{4A46143E-6548-4632-8358-04EE96822423}" type="presParOf" srcId="{BF64DD5F-59D9-452B-9568-DF6079612B60}" destId="{98533669-2DBB-44CC-9D9D-8A3F50C39DDF}" srcOrd="1" destOrd="0" presId="urn:microsoft.com/office/officeart/2009/3/layout/IncreasingArrowsProcess"/>
    <dgm:cxn modelId="{2052967B-EB96-4755-90B5-F2A8468600D2}" type="presParOf" srcId="{BF64DD5F-59D9-452B-9568-DF6079612B60}" destId="{6DC47FB8-B405-4158-B52A-38ADD69A828A}" srcOrd="2" destOrd="0" presId="urn:microsoft.com/office/officeart/2009/3/layout/IncreasingArrowsProcess"/>
    <dgm:cxn modelId="{C6B8041F-5335-4D9C-A18D-D66900EA227E}" type="presParOf" srcId="{BF64DD5F-59D9-452B-9568-DF6079612B60}" destId="{89DE2E66-593F-47AF-AC95-0A152CA1B03E}" srcOrd="3" destOrd="0" presId="urn:microsoft.com/office/officeart/2009/3/layout/IncreasingArrowsProcess"/>
    <dgm:cxn modelId="{953C3454-4135-46EC-A255-F943DDD07D94}" type="presParOf" srcId="{BF64DD5F-59D9-452B-9568-DF6079612B60}" destId="{46F82414-18DD-4D52-AEB7-06B42DC8031B}" srcOrd="4" destOrd="0" presId="urn:microsoft.com/office/officeart/2009/3/layout/IncreasingArrowsProcess"/>
    <dgm:cxn modelId="{9A42F25B-016C-4B9D-8B95-82447067AE66}" type="presParOf" srcId="{BF64DD5F-59D9-452B-9568-DF6079612B60}" destId="{A15FD694-2CBE-4654-B750-D152AF0E6EE7}"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248142-FAAB-4381-8B90-D83E657A99E3}" type="doc">
      <dgm:prSet loTypeId="urn:microsoft.com/office/officeart/2009/3/layout/IncreasingArrowsProcess" loCatId="process" qsTypeId="urn:microsoft.com/office/officeart/2005/8/quickstyle/simple1" qsCatId="simple" csTypeId="urn:microsoft.com/office/officeart/2005/8/colors/colorful2" csCatId="colorful" phldr="1"/>
      <dgm:spPr/>
      <dgm:t>
        <a:bodyPr/>
        <a:lstStyle/>
        <a:p>
          <a:endParaRPr lang="en-US"/>
        </a:p>
      </dgm:t>
    </dgm:pt>
    <dgm:pt modelId="{020E0486-952F-4A0C-88A1-5803E6D7251E}">
      <dgm:prSet phldrT="[Text]"/>
      <dgm:spPr/>
      <dgm:t>
        <a:bodyPr/>
        <a:lstStyle/>
        <a:p>
          <a:r>
            <a:rPr lang="en-US" b="1" dirty="0" smtClean="0"/>
            <a:t>Productivity and competitiveness</a:t>
          </a:r>
          <a:endParaRPr lang="en-US" b="1" dirty="0"/>
        </a:p>
      </dgm:t>
    </dgm:pt>
    <dgm:pt modelId="{3800ED12-3EA8-4C6B-B0CA-D281560FD02B}" type="parTrans" cxnId="{3DAAF7F6-CA51-436D-A587-B6E9694EEF24}">
      <dgm:prSet/>
      <dgm:spPr/>
      <dgm:t>
        <a:bodyPr/>
        <a:lstStyle/>
        <a:p>
          <a:endParaRPr lang="en-US"/>
        </a:p>
      </dgm:t>
    </dgm:pt>
    <dgm:pt modelId="{39023759-FF0F-43EA-B322-B0117397E0F2}" type="sibTrans" cxnId="{3DAAF7F6-CA51-436D-A587-B6E9694EEF24}">
      <dgm:prSet/>
      <dgm:spPr/>
      <dgm:t>
        <a:bodyPr/>
        <a:lstStyle/>
        <a:p>
          <a:endParaRPr lang="en-US"/>
        </a:p>
      </dgm:t>
    </dgm:pt>
    <dgm:pt modelId="{D32C13EB-FE1E-4848-82E4-ACFC8DBC1DFB}">
      <dgm:prSet phldrT="[Text]"/>
      <dgm:spPr/>
      <dgm:t>
        <a:bodyPr/>
        <a:lstStyle/>
        <a:p>
          <a:r>
            <a:rPr lang="en-US" dirty="0" smtClean="0"/>
            <a:t>Value added per worker</a:t>
          </a:r>
        </a:p>
        <a:p>
          <a:r>
            <a:rPr lang="en-US" dirty="0" smtClean="0"/>
            <a:t>Gross outputs of garment sector</a:t>
          </a:r>
        </a:p>
        <a:p>
          <a:r>
            <a:rPr lang="en-US" dirty="0" smtClean="0"/>
            <a:t>Cost of intermediate inputs of garment sector</a:t>
          </a:r>
        </a:p>
        <a:p>
          <a:r>
            <a:rPr lang="en-US" dirty="0" smtClean="0"/>
            <a:t>% of share of export to global market</a:t>
          </a:r>
        </a:p>
        <a:p>
          <a:r>
            <a:rPr lang="en-US" dirty="0" smtClean="0"/>
            <a:t>Minimum wage comparison among other garment exporting countries</a:t>
          </a:r>
          <a:endParaRPr lang="en-US" dirty="0"/>
        </a:p>
      </dgm:t>
    </dgm:pt>
    <dgm:pt modelId="{FD51DDB2-B15A-47C1-A508-5D633E37A738}" type="parTrans" cxnId="{7B446723-1D61-431B-9B4F-7F86C4A28D1B}">
      <dgm:prSet/>
      <dgm:spPr/>
      <dgm:t>
        <a:bodyPr/>
        <a:lstStyle/>
        <a:p>
          <a:endParaRPr lang="en-US"/>
        </a:p>
      </dgm:t>
    </dgm:pt>
    <dgm:pt modelId="{9F9FA742-C138-40E2-AFFA-A4460D72DD4C}" type="sibTrans" cxnId="{7B446723-1D61-431B-9B4F-7F86C4A28D1B}">
      <dgm:prSet/>
      <dgm:spPr/>
      <dgm:t>
        <a:bodyPr/>
        <a:lstStyle/>
        <a:p>
          <a:endParaRPr lang="en-US"/>
        </a:p>
      </dgm:t>
    </dgm:pt>
    <dgm:pt modelId="{36956486-6299-41EC-8642-AE8884CF3402}">
      <dgm:prSet phldrT="[Text]"/>
      <dgm:spPr/>
      <dgm:t>
        <a:bodyPr/>
        <a:lstStyle/>
        <a:p>
          <a:r>
            <a:rPr lang="en-US" b="1" dirty="0" smtClean="0"/>
            <a:t>Economic benefits of the sector</a:t>
          </a:r>
          <a:endParaRPr lang="en-US" b="1" dirty="0"/>
        </a:p>
      </dgm:t>
    </dgm:pt>
    <dgm:pt modelId="{3E7592E7-FDEB-4DB5-9907-DDACBC394BFC}" type="parTrans" cxnId="{C4F70A6F-6921-4B99-A4C1-4FD63A38FDEE}">
      <dgm:prSet/>
      <dgm:spPr/>
      <dgm:t>
        <a:bodyPr/>
        <a:lstStyle/>
        <a:p>
          <a:endParaRPr lang="en-US"/>
        </a:p>
      </dgm:t>
    </dgm:pt>
    <dgm:pt modelId="{DB4ACB72-C6EC-43C3-86B5-6543EDC364A1}" type="sibTrans" cxnId="{C4F70A6F-6921-4B99-A4C1-4FD63A38FDEE}">
      <dgm:prSet/>
      <dgm:spPr/>
      <dgm:t>
        <a:bodyPr/>
        <a:lstStyle/>
        <a:p>
          <a:endParaRPr lang="en-US"/>
        </a:p>
      </dgm:t>
    </dgm:pt>
    <dgm:pt modelId="{89333F0F-AE42-4BA4-A810-9B237AB61DE9}">
      <dgm:prSet phldrT="[Text]"/>
      <dgm:spPr/>
      <dgm:t>
        <a:bodyPr/>
        <a:lstStyle/>
        <a:p>
          <a:r>
            <a:rPr lang="en-US" dirty="0" smtClean="0"/>
            <a:t>Share of the sector to GDP</a:t>
          </a:r>
        </a:p>
        <a:p>
          <a:r>
            <a:rPr lang="en-US" dirty="0" smtClean="0"/>
            <a:t>Enterprises revenue</a:t>
          </a:r>
        </a:p>
        <a:p>
          <a:r>
            <a:rPr lang="en-US" dirty="0" smtClean="0"/>
            <a:t>Enterprise capacity to pay</a:t>
          </a:r>
        </a:p>
        <a:p>
          <a:r>
            <a:rPr lang="en-US" dirty="0" smtClean="0"/>
            <a:t>…</a:t>
          </a:r>
          <a:endParaRPr lang="en-US" dirty="0"/>
        </a:p>
      </dgm:t>
    </dgm:pt>
    <dgm:pt modelId="{1C5EBD77-C6F9-4E4E-9845-2E63AC7803A5}" type="parTrans" cxnId="{C9B67285-BBB2-425D-ADF1-B630F345069E}">
      <dgm:prSet/>
      <dgm:spPr/>
      <dgm:t>
        <a:bodyPr/>
        <a:lstStyle/>
        <a:p>
          <a:endParaRPr lang="en-US"/>
        </a:p>
      </dgm:t>
    </dgm:pt>
    <dgm:pt modelId="{BCD57811-0A05-4C43-B061-981B0A4EB5C0}" type="sibTrans" cxnId="{C9B67285-BBB2-425D-ADF1-B630F345069E}">
      <dgm:prSet/>
      <dgm:spPr/>
      <dgm:t>
        <a:bodyPr/>
        <a:lstStyle/>
        <a:p>
          <a:endParaRPr lang="en-US"/>
        </a:p>
      </dgm:t>
    </dgm:pt>
    <dgm:pt modelId="{E00A4EDD-12F1-49EF-95CC-4B0A71D9C661}">
      <dgm:prSet phldrT="[Text]"/>
      <dgm:spPr/>
      <dgm:t>
        <a:bodyPr/>
        <a:lstStyle/>
        <a:p>
          <a:r>
            <a:rPr lang="en-US" b="1" dirty="0" smtClean="0"/>
            <a:t>Labour market and employment</a:t>
          </a:r>
          <a:endParaRPr lang="en-US" b="1" dirty="0"/>
        </a:p>
      </dgm:t>
    </dgm:pt>
    <dgm:pt modelId="{9D475788-940D-45B9-B6A3-F8CECCA8AD25}" type="parTrans" cxnId="{F136EA43-434E-490A-9960-00381B34980A}">
      <dgm:prSet/>
      <dgm:spPr/>
      <dgm:t>
        <a:bodyPr/>
        <a:lstStyle/>
        <a:p>
          <a:endParaRPr lang="en-US"/>
        </a:p>
      </dgm:t>
    </dgm:pt>
    <dgm:pt modelId="{F52C3C59-C5A7-43F3-8C5B-898459C2A713}" type="sibTrans" cxnId="{F136EA43-434E-490A-9960-00381B34980A}">
      <dgm:prSet/>
      <dgm:spPr/>
      <dgm:t>
        <a:bodyPr/>
        <a:lstStyle/>
        <a:p>
          <a:endParaRPr lang="en-US"/>
        </a:p>
      </dgm:t>
    </dgm:pt>
    <dgm:pt modelId="{9A2979E9-72BE-459D-85E2-2F9AF9CA65E7}">
      <dgm:prSet phldrT="[Text]"/>
      <dgm:spPr/>
      <dgm:t>
        <a:bodyPr/>
        <a:lstStyle/>
        <a:p>
          <a:r>
            <a:rPr lang="en-US" dirty="0" smtClean="0"/>
            <a:t>Growth of number of factory</a:t>
          </a:r>
        </a:p>
        <a:p>
          <a:r>
            <a:rPr lang="en-US" dirty="0" smtClean="0"/>
            <a:t>Number of workers employed</a:t>
          </a:r>
        </a:p>
        <a:p>
          <a:r>
            <a:rPr lang="en-US" dirty="0" smtClean="0"/>
            <a:t>Growth of average wage</a:t>
          </a:r>
        </a:p>
        <a:p>
          <a:r>
            <a:rPr lang="en-US" dirty="0" smtClean="0"/>
            <a:t>…</a:t>
          </a:r>
          <a:endParaRPr lang="en-US" dirty="0"/>
        </a:p>
      </dgm:t>
    </dgm:pt>
    <dgm:pt modelId="{AD42B58A-AA28-413E-8CC8-CF7BB2BA12FF}" type="parTrans" cxnId="{5BEFF4EE-E963-4D75-AC6B-FCB39AA762DE}">
      <dgm:prSet/>
      <dgm:spPr/>
      <dgm:t>
        <a:bodyPr/>
        <a:lstStyle/>
        <a:p>
          <a:endParaRPr lang="en-US"/>
        </a:p>
      </dgm:t>
    </dgm:pt>
    <dgm:pt modelId="{27C2291C-8504-495F-9611-BD1BA367D574}" type="sibTrans" cxnId="{5BEFF4EE-E963-4D75-AC6B-FCB39AA762DE}">
      <dgm:prSet/>
      <dgm:spPr/>
      <dgm:t>
        <a:bodyPr/>
        <a:lstStyle/>
        <a:p>
          <a:endParaRPr lang="en-US"/>
        </a:p>
      </dgm:t>
    </dgm:pt>
    <dgm:pt modelId="{BF64DD5F-59D9-452B-9568-DF6079612B60}" type="pres">
      <dgm:prSet presAssocID="{7A248142-FAAB-4381-8B90-D83E657A99E3}" presName="Name0" presStyleCnt="0">
        <dgm:presLayoutVars>
          <dgm:chMax val="5"/>
          <dgm:chPref val="5"/>
          <dgm:dir/>
          <dgm:animLvl val="lvl"/>
        </dgm:presLayoutVars>
      </dgm:prSet>
      <dgm:spPr/>
      <dgm:t>
        <a:bodyPr/>
        <a:lstStyle/>
        <a:p>
          <a:endParaRPr lang="en-US"/>
        </a:p>
      </dgm:t>
    </dgm:pt>
    <dgm:pt modelId="{87DEEB38-DB49-4C57-A52F-8F6AB339F059}" type="pres">
      <dgm:prSet presAssocID="{020E0486-952F-4A0C-88A1-5803E6D7251E}" presName="parentText1" presStyleLbl="node1" presStyleIdx="0" presStyleCnt="3">
        <dgm:presLayoutVars>
          <dgm:chMax/>
          <dgm:chPref val="3"/>
          <dgm:bulletEnabled val="1"/>
        </dgm:presLayoutVars>
      </dgm:prSet>
      <dgm:spPr/>
      <dgm:t>
        <a:bodyPr/>
        <a:lstStyle/>
        <a:p>
          <a:endParaRPr lang="en-US"/>
        </a:p>
      </dgm:t>
    </dgm:pt>
    <dgm:pt modelId="{98533669-2DBB-44CC-9D9D-8A3F50C39DDF}" type="pres">
      <dgm:prSet presAssocID="{020E0486-952F-4A0C-88A1-5803E6D7251E}" presName="childText1" presStyleLbl="solidAlignAcc1" presStyleIdx="0" presStyleCnt="3">
        <dgm:presLayoutVars>
          <dgm:chMax val="0"/>
          <dgm:chPref val="0"/>
          <dgm:bulletEnabled val="1"/>
        </dgm:presLayoutVars>
      </dgm:prSet>
      <dgm:spPr/>
      <dgm:t>
        <a:bodyPr/>
        <a:lstStyle/>
        <a:p>
          <a:endParaRPr lang="en-US"/>
        </a:p>
      </dgm:t>
    </dgm:pt>
    <dgm:pt modelId="{6DC47FB8-B405-4158-B52A-38ADD69A828A}" type="pres">
      <dgm:prSet presAssocID="{36956486-6299-41EC-8642-AE8884CF3402}" presName="parentText2" presStyleLbl="node1" presStyleIdx="1" presStyleCnt="3">
        <dgm:presLayoutVars>
          <dgm:chMax/>
          <dgm:chPref val="3"/>
          <dgm:bulletEnabled val="1"/>
        </dgm:presLayoutVars>
      </dgm:prSet>
      <dgm:spPr/>
      <dgm:t>
        <a:bodyPr/>
        <a:lstStyle/>
        <a:p>
          <a:endParaRPr lang="en-US"/>
        </a:p>
      </dgm:t>
    </dgm:pt>
    <dgm:pt modelId="{89DE2E66-593F-47AF-AC95-0A152CA1B03E}" type="pres">
      <dgm:prSet presAssocID="{36956486-6299-41EC-8642-AE8884CF3402}" presName="childText2" presStyleLbl="solidAlignAcc1" presStyleIdx="1" presStyleCnt="3">
        <dgm:presLayoutVars>
          <dgm:chMax val="0"/>
          <dgm:chPref val="0"/>
          <dgm:bulletEnabled val="1"/>
        </dgm:presLayoutVars>
      </dgm:prSet>
      <dgm:spPr/>
      <dgm:t>
        <a:bodyPr/>
        <a:lstStyle/>
        <a:p>
          <a:endParaRPr lang="en-US"/>
        </a:p>
      </dgm:t>
    </dgm:pt>
    <dgm:pt modelId="{46F82414-18DD-4D52-AEB7-06B42DC8031B}" type="pres">
      <dgm:prSet presAssocID="{E00A4EDD-12F1-49EF-95CC-4B0A71D9C661}" presName="parentText3" presStyleLbl="node1" presStyleIdx="2" presStyleCnt="3">
        <dgm:presLayoutVars>
          <dgm:chMax/>
          <dgm:chPref val="3"/>
          <dgm:bulletEnabled val="1"/>
        </dgm:presLayoutVars>
      </dgm:prSet>
      <dgm:spPr/>
      <dgm:t>
        <a:bodyPr/>
        <a:lstStyle/>
        <a:p>
          <a:endParaRPr lang="en-US"/>
        </a:p>
      </dgm:t>
    </dgm:pt>
    <dgm:pt modelId="{A15FD694-2CBE-4654-B750-D152AF0E6EE7}" type="pres">
      <dgm:prSet presAssocID="{E00A4EDD-12F1-49EF-95CC-4B0A71D9C661}" presName="childText3" presStyleLbl="solidAlignAcc1" presStyleIdx="2" presStyleCnt="3">
        <dgm:presLayoutVars>
          <dgm:chMax val="0"/>
          <dgm:chPref val="0"/>
          <dgm:bulletEnabled val="1"/>
        </dgm:presLayoutVars>
      </dgm:prSet>
      <dgm:spPr/>
      <dgm:t>
        <a:bodyPr/>
        <a:lstStyle/>
        <a:p>
          <a:endParaRPr lang="en-US"/>
        </a:p>
      </dgm:t>
    </dgm:pt>
  </dgm:ptLst>
  <dgm:cxnLst>
    <dgm:cxn modelId="{410DBFFA-123F-4543-A45D-4DCBB50D898A}" type="presOf" srcId="{9A2979E9-72BE-459D-85E2-2F9AF9CA65E7}" destId="{A15FD694-2CBE-4654-B750-D152AF0E6EE7}" srcOrd="0" destOrd="0" presId="urn:microsoft.com/office/officeart/2009/3/layout/IncreasingArrowsProcess"/>
    <dgm:cxn modelId="{BD701529-1678-478F-9CF1-A26A855D5A75}" type="presOf" srcId="{7A248142-FAAB-4381-8B90-D83E657A99E3}" destId="{BF64DD5F-59D9-452B-9568-DF6079612B60}" srcOrd="0" destOrd="0" presId="urn:microsoft.com/office/officeart/2009/3/layout/IncreasingArrowsProcess"/>
    <dgm:cxn modelId="{C9B67285-BBB2-425D-ADF1-B630F345069E}" srcId="{36956486-6299-41EC-8642-AE8884CF3402}" destId="{89333F0F-AE42-4BA4-A810-9B237AB61DE9}" srcOrd="0" destOrd="0" parTransId="{1C5EBD77-C6F9-4E4E-9845-2E63AC7803A5}" sibTransId="{BCD57811-0A05-4C43-B061-981B0A4EB5C0}"/>
    <dgm:cxn modelId="{98B2E4A3-50DF-455C-941B-C9ECFC944223}" type="presOf" srcId="{020E0486-952F-4A0C-88A1-5803E6D7251E}" destId="{87DEEB38-DB49-4C57-A52F-8F6AB339F059}" srcOrd="0" destOrd="0" presId="urn:microsoft.com/office/officeart/2009/3/layout/IncreasingArrowsProcess"/>
    <dgm:cxn modelId="{7B446723-1D61-431B-9B4F-7F86C4A28D1B}" srcId="{020E0486-952F-4A0C-88A1-5803E6D7251E}" destId="{D32C13EB-FE1E-4848-82E4-ACFC8DBC1DFB}" srcOrd="0" destOrd="0" parTransId="{FD51DDB2-B15A-47C1-A508-5D633E37A738}" sibTransId="{9F9FA742-C138-40E2-AFFA-A4460D72DD4C}"/>
    <dgm:cxn modelId="{5BEFF4EE-E963-4D75-AC6B-FCB39AA762DE}" srcId="{E00A4EDD-12F1-49EF-95CC-4B0A71D9C661}" destId="{9A2979E9-72BE-459D-85E2-2F9AF9CA65E7}" srcOrd="0" destOrd="0" parTransId="{AD42B58A-AA28-413E-8CC8-CF7BB2BA12FF}" sibTransId="{27C2291C-8504-495F-9611-BD1BA367D574}"/>
    <dgm:cxn modelId="{C4F70A6F-6921-4B99-A4C1-4FD63A38FDEE}" srcId="{7A248142-FAAB-4381-8B90-D83E657A99E3}" destId="{36956486-6299-41EC-8642-AE8884CF3402}" srcOrd="1" destOrd="0" parTransId="{3E7592E7-FDEB-4DB5-9907-DDACBC394BFC}" sibTransId="{DB4ACB72-C6EC-43C3-86B5-6543EDC364A1}"/>
    <dgm:cxn modelId="{3DAAF7F6-CA51-436D-A587-B6E9694EEF24}" srcId="{7A248142-FAAB-4381-8B90-D83E657A99E3}" destId="{020E0486-952F-4A0C-88A1-5803E6D7251E}" srcOrd="0" destOrd="0" parTransId="{3800ED12-3EA8-4C6B-B0CA-D281560FD02B}" sibTransId="{39023759-FF0F-43EA-B322-B0117397E0F2}"/>
    <dgm:cxn modelId="{8615D1BF-5DE5-4FEC-B022-0220A9512864}" type="presOf" srcId="{36956486-6299-41EC-8642-AE8884CF3402}" destId="{6DC47FB8-B405-4158-B52A-38ADD69A828A}" srcOrd="0" destOrd="0" presId="urn:microsoft.com/office/officeart/2009/3/layout/IncreasingArrowsProcess"/>
    <dgm:cxn modelId="{10F5B0DE-1CE2-4029-9DEF-0F456F7547D0}" type="presOf" srcId="{89333F0F-AE42-4BA4-A810-9B237AB61DE9}" destId="{89DE2E66-593F-47AF-AC95-0A152CA1B03E}" srcOrd="0" destOrd="0" presId="urn:microsoft.com/office/officeart/2009/3/layout/IncreasingArrowsProcess"/>
    <dgm:cxn modelId="{4DC1201F-DCB0-4CEC-88B5-D0BE5E058E14}" type="presOf" srcId="{D32C13EB-FE1E-4848-82E4-ACFC8DBC1DFB}" destId="{98533669-2DBB-44CC-9D9D-8A3F50C39DDF}" srcOrd="0" destOrd="0" presId="urn:microsoft.com/office/officeart/2009/3/layout/IncreasingArrowsProcess"/>
    <dgm:cxn modelId="{F136EA43-434E-490A-9960-00381B34980A}" srcId="{7A248142-FAAB-4381-8B90-D83E657A99E3}" destId="{E00A4EDD-12F1-49EF-95CC-4B0A71D9C661}" srcOrd="2" destOrd="0" parTransId="{9D475788-940D-45B9-B6A3-F8CECCA8AD25}" sibTransId="{F52C3C59-C5A7-43F3-8C5B-898459C2A713}"/>
    <dgm:cxn modelId="{38968E2B-E52A-4C5D-9E5F-60140C534156}" type="presOf" srcId="{E00A4EDD-12F1-49EF-95CC-4B0A71D9C661}" destId="{46F82414-18DD-4D52-AEB7-06B42DC8031B}" srcOrd="0" destOrd="0" presId="urn:microsoft.com/office/officeart/2009/3/layout/IncreasingArrowsProcess"/>
    <dgm:cxn modelId="{AB809AD6-AAE6-4194-9FB0-999B574ABC1F}" type="presParOf" srcId="{BF64DD5F-59D9-452B-9568-DF6079612B60}" destId="{87DEEB38-DB49-4C57-A52F-8F6AB339F059}" srcOrd="0" destOrd="0" presId="urn:microsoft.com/office/officeart/2009/3/layout/IncreasingArrowsProcess"/>
    <dgm:cxn modelId="{89D73897-FD02-433F-BB3A-60345252EFE4}" type="presParOf" srcId="{BF64DD5F-59D9-452B-9568-DF6079612B60}" destId="{98533669-2DBB-44CC-9D9D-8A3F50C39DDF}" srcOrd="1" destOrd="0" presId="urn:microsoft.com/office/officeart/2009/3/layout/IncreasingArrowsProcess"/>
    <dgm:cxn modelId="{AFA60361-06AD-4DEE-B3B2-2B047F0FCE90}" type="presParOf" srcId="{BF64DD5F-59D9-452B-9568-DF6079612B60}" destId="{6DC47FB8-B405-4158-B52A-38ADD69A828A}" srcOrd="2" destOrd="0" presId="urn:microsoft.com/office/officeart/2009/3/layout/IncreasingArrowsProcess"/>
    <dgm:cxn modelId="{8A1A90E6-1AD8-41AB-99FE-8E2AF6119332}" type="presParOf" srcId="{BF64DD5F-59D9-452B-9568-DF6079612B60}" destId="{89DE2E66-593F-47AF-AC95-0A152CA1B03E}" srcOrd="3" destOrd="0" presId="urn:microsoft.com/office/officeart/2009/3/layout/IncreasingArrowsProcess"/>
    <dgm:cxn modelId="{EAC0870F-AED3-43B1-A391-246979C17729}" type="presParOf" srcId="{BF64DD5F-59D9-452B-9568-DF6079612B60}" destId="{46F82414-18DD-4D52-AEB7-06B42DC8031B}" srcOrd="4" destOrd="0" presId="urn:microsoft.com/office/officeart/2009/3/layout/IncreasingArrowsProcess"/>
    <dgm:cxn modelId="{9B9D5421-A636-4325-87EE-F27744CC69C1}" type="presParOf" srcId="{BF64DD5F-59D9-452B-9568-DF6079612B60}" destId="{A15FD694-2CBE-4654-B750-D152AF0E6EE7}"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4ACF02-1120-40C9-9CA9-A61A848AFA71}">
      <dsp:nvSpPr>
        <dsp:cNvPr id="0" name=""/>
        <dsp:cNvSpPr/>
      </dsp:nvSpPr>
      <dsp:spPr>
        <a:xfrm>
          <a:off x="4023360" y="546"/>
          <a:ext cx="6035040" cy="2130509"/>
        </a:xfrm>
        <a:prstGeom prst="rightArrow">
          <a:avLst>
            <a:gd name="adj1" fmla="val 75000"/>
            <a:gd name="adj2" fmla="val 50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0" algn="l" defTabSz="889000">
            <a:lnSpc>
              <a:spcPct val="90000"/>
            </a:lnSpc>
            <a:spcBef>
              <a:spcPct val="0"/>
            </a:spcBef>
            <a:spcAft>
              <a:spcPct val="15000"/>
            </a:spcAft>
            <a:buChar char="••"/>
          </a:pPr>
          <a:endParaRPr lang="en-US" sz="2000" kern="1200" dirty="0"/>
        </a:p>
        <a:p>
          <a:pPr marL="539750" lvl="1" indent="-269875" algn="l" defTabSz="889000">
            <a:lnSpc>
              <a:spcPct val="90000"/>
            </a:lnSpc>
            <a:spcBef>
              <a:spcPct val="0"/>
            </a:spcBef>
            <a:spcAft>
              <a:spcPct val="15000"/>
            </a:spcAft>
            <a:buChar char="••"/>
          </a:pPr>
          <a:r>
            <a:rPr lang="en-US" sz="2000" kern="1200" dirty="0" smtClean="0"/>
            <a:t>Needs of workers and their families</a:t>
          </a:r>
          <a:endParaRPr lang="en-US" sz="2000" kern="1200" dirty="0"/>
        </a:p>
        <a:p>
          <a:pPr marL="539750" lvl="1" indent="-269875" algn="l" defTabSz="889000">
            <a:lnSpc>
              <a:spcPct val="90000"/>
            </a:lnSpc>
            <a:spcBef>
              <a:spcPct val="0"/>
            </a:spcBef>
            <a:spcAft>
              <a:spcPct val="15000"/>
            </a:spcAft>
            <a:buChar char="••"/>
          </a:pPr>
          <a:r>
            <a:rPr lang="en-US" sz="2000" kern="1200" dirty="0" smtClean="0"/>
            <a:t>Inflation</a:t>
          </a:r>
          <a:endParaRPr lang="en-US" sz="2000" kern="1200" dirty="0"/>
        </a:p>
        <a:p>
          <a:pPr marL="539750" lvl="1" indent="-269875" algn="l" defTabSz="889000">
            <a:lnSpc>
              <a:spcPct val="90000"/>
            </a:lnSpc>
            <a:spcBef>
              <a:spcPct val="0"/>
            </a:spcBef>
            <a:spcAft>
              <a:spcPct val="15000"/>
            </a:spcAft>
            <a:buChar char="••"/>
          </a:pPr>
          <a:r>
            <a:rPr lang="en-US" sz="2000" kern="1200" dirty="0" smtClean="0"/>
            <a:t>Cost of living</a:t>
          </a:r>
          <a:endParaRPr lang="en-US" sz="2000" kern="1200" dirty="0"/>
        </a:p>
      </dsp:txBody>
      <dsp:txXfrm>
        <a:off x="4023360" y="266860"/>
        <a:ext cx="5236099" cy="1597881"/>
      </dsp:txXfrm>
    </dsp:sp>
    <dsp:sp modelId="{E7A9AF17-81E5-4DBF-A671-D76758089A33}">
      <dsp:nvSpPr>
        <dsp:cNvPr id="0" name=""/>
        <dsp:cNvSpPr/>
      </dsp:nvSpPr>
      <dsp:spPr>
        <a:xfrm>
          <a:off x="0" y="546"/>
          <a:ext cx="4023360" cy="213050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a:lnSpc>
              <a:spcPct val="90000"/>
            </a:lnSpc>
            <a:spcBef>
              <a:spcPct val="0"/>
            </a:spcBef>
            <a:spcAft>
              <a:spcPct val="35000"/>
            </a:spcAft>
          </a:pPr>
          <a:r>
            <a:rPr lang="en-US" sz="4800" kern="1200" dirty="0" smtClean="0"/>
            <a:t>Social Criteria</a:t>
          </a:r>
          <a:endParaRPr lang="en-US" sz="4800" kern="1200" dirty="0"/>
        </a:p>
      </dsp:txBody>
      <dsp:txXfrm>
        <a:off x="104003" y="104549"/>
        <a:ext cx="3815354" cy="1922503"/>
      </dsp:txXfrm>
    </dsp:sp>
    <dsp:sp modelId="{5DAB6E19-D9C5-4CA9-979F-5DDD3EDFC8CC}">
      <dsp:nvSpPr>
        <dsp:cNvPr id="0" name=""/>
        <dsp:cNvSpPr/>
      </dsp:nvSpPr>
      <dsp:spPr>
        <a:xfrm>
          <a:off x="4023360" y="2344106"/>
          <a:ext cx="6035040" cy="2130509"/>
        </a:xfrm>
        <a:prstGeom prst="rightArrow">
          <a:avLst>
            <a:gd name="adj1" fmla="val 75000"/>
            <a:gd name="adj2" fmla="val 50000"/>
          </a:avLst>
        </a:prstGeom>
        <a:solidFill>
          <a:schemeClr val="accent2">
            <a:tint val="40000"/>
            <a:alpha val="90000"/>
            <a:hueOff val="247198"/>
            <a:satOff val="-23816"/>
            <a:lumOff val="-2511"/>
            <a:alphaOff val="0"/>
          </a:schemeClr>
        </a:solidFill>
        <a:ln w="15875" cap="flat" cmpd="sng" algn="ctr">
          <a:solidFill>
            <a:schemeClr val="accent2">
              <a:tint val="40000"/>
              <a:alpha val="90000"/>
              <a:hueOff val="247198"/>
              <a:satOff val="-23816"/>
              <a:lumOff val="-25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0" algn="l" defTabSz="889000">
            <a:lnSpc>
              <a:spcPct val="90000"/>
            </a:lnSpc>
            <a:spcBef>
              <a:spcPct val="0"/>
            </a:spcBef>
            <a:spcAft>
              <a:spcPct val="15000"/>
            </a:spcAft>
            <a:buChar char="••"/>
          </a:pPr>
          <a:endParaRPr lang="en-US" sz="2000" kern="1200" dirty="0"/>
        </a:p>
        <a:p>
          <a:pPr marL="449263" lvl="1" indent="-269875" algn="l" defTabSz="889000">
            <a:lnSpc>
              <a:spcPct val="90000"/>
            </a:lnSpc>
            <a:spcBef>
              <a:spcPct val="0"/>
            </a:spcBef>
            <a:spcAft>
              <a:spcPct val="15000"/>
            </a:spcAft>
            <a:buChar char="••"/>
          </a:pPr>
          <a:r>
            <a:rPr lang="en-US" sz="2000" kern="1200" dirty="0" smtClean="0"/>
            <a:t>Productivity and competitiveness</a:t>
          </a:r>
          <a:endParaRPr lang="en-US" sz="2000" kern="1200" dirty="0"/>
        </a:p>
        <a:p>
          <a:pPr marL="449263" lvl="1" indent="-269875" algn="l" defTabSz="889000">
            <a:lnSpc>
              <a:spcPct val="90000"/>
            </a:lnSpc>
            <a:spcBef>
              <a:spcPct val="0"/>
            </a:spcBef>
            <a:spcAft>
              <a:spcPct val="15000"/>
            </a:spcAft>
            <a:buChar char="••"/>
          </a:pPr>
          <a:r>
            <a:rPr lang="en-US" sz="2000" kern="1200" dirty="0" smtClean="0"/>
            <a:t>Economic benefits of the sector</a:t>
          </a:r>
          <a:endParaRPr lang="en-US" sz="2000" kern="1200" dirty="0"/>
        </a:p>
        <a:p>
          <a:pPr marL="449263" lvl="1" indent="-269875" algn="l" defTabSz="889000">
            <a:lnSpc>
              <a:spcPct val="90000"/>
            </a:lnSpc>
            <a:spcBef>
              <a:spcPct val="0"/>
            </a:spcBef>
            <a:spcAft>
              <a:spcPct val="15000"/>
            </a:spcAft>
            <a:buChar char="••"/>
          </a:pPr>
          <a:r>
            <a:rPr lang="en-US" sz="2000" kern="1200" dirty="0" smtClean="0"/>
            <a:t>Labour market &amp; employment</a:t>
          </a:r>
          <a:endParaRPr lang="en-US" sz="2000" kern="1200" dirty="0"/>
        </a:p>
      </dsp:txBody>
      <dsp:txXfrm>
        <a:off x="4023360" y="2610420"/>
        <a:ext cx="5236099" cy="1597881"/>
      </dsp:txXfrm>
    </dsp:sp>
    <dsp:sp modelId="{072F9E3A-6036-408E-9F02-A667944202F0}">
      <dsp:nvSpPr>
        <dsp:cNvPr id="0" name=""/>
        <dsp:cNvSpPr/>
      </dsp:nvSpPr>
      <dsp:spPr>
        <a:xfrm>
          <a:off x="0" y="2344106"/>
          <a:ext cx="4023360" cy="2130509"/>
        </a:xfrm>
        <a:prstGeom prst="round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a:lnSpc>
              <a:spcPct val="90000"/>
            </a:lnSpc>
            <a:spcBef>
              <a:spcPct val="0"/>
            </a:spcBef>
            <a:spcAft>
              <a:spcPct val="35000"/>
            </a:spcAft>
          </a:pPr>
          <a:r>
            <a:rPr lang="en-US" sz="4800" kern="1200" dirty="0" smtClean="0"/>
            <a:t>Economic criteria</a:t>
          </a:r>
          <a:endParaRPr lang="en-US" sz="4800" kern="1200" dirty="0"/>
        </a:p>
      </dsp:txBody>
      <dsp:txXfrm>
        <a:off x="104003" y="2448109"/>
        <a:ext cx="3815354" cy="19225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EEB38-DB49-4C57-A52F-8F6AB339F059}">
      <dsp:nvSpPr>
        <dsp:cNvPr id="0" name=""/>
        <dsp:cNvSpPr/>
      </dsp:nvSpPr>
      <dsp:spPr>
        <a:xfrm>
          <a:off x="444896" y="10311"/>
          <a:ext cx="9168606" cy="1335298"/>
        </a:xfrm>
        <a:prstGeom prst="rightArrow">
          <a:avLst>
            <a:gd name="adj1" fmla="val 50000"/>
            <a:gd name="adj2" fmla="val 5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211979" numCol="1" spcCol="1270" anchor="ctr" anchorCtr="0">
          <a:noAutofit/>
        </a:bodyPr>
        <a:lstStyle/>
        <a:p>
          <a:pPr lvl="0" algn="l" defTabSz="889000">
            <a:lnSpc>
              <a:spcPct val="90000"/>
            </a:lnSpc>
            <a:spcBef>
              <a:spcPct val="0"/>
            </a:spcBef>
            <a:spcAft>
              <a:spcPct val="35000"/>
            </a:spcAft>
          </a:pPr>
          <a:r>
            <a:rPr lang="en-US" sz="2000" b="1" kern="1200" dirty="0" smtClean="0"/>
            <a:t>Needs of workers and their families</a:t>
          </a:r>
          <a:endParaRPr lang="en-US" sz="2000" b="1" kern="1200" dirty="0"/>
        </a:p>
      </dsp:txBody>
      <dsp:txXfrm>
        <a:off x="444896" y="344136"/>
        <a:ext cx="8834782" cy="667649"/>
      </dsp:txXfrm>
    </dsp:sp>
    <dsp:sp modelId="{98533669-2DBB-44CC-9D9D-8A3F50C39DDF}">
      <dsp:nvSpPr>
        <dsp:cNvPr id="0" name=""/>
        <dsp:cNvSpPr/>
      </dsp:nvSpPr>
      <dsp:spPr>
        <a:xfrm>
          <a:off x="444896" y="1040019"/>
          <a:ext cx="2823930" cy="2572276"/>
        </a:xfrm>
        <a:prstGeom prst="rect">
          <a:avLst/>
        </a:prstGeom>
        <a:solidFill>
          <a:schemeClr val="lt1">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Household size and number of income earners per household (Proxy by poverty line)</a:t>
          </a:r>
          <a:endParaRPr lang="en-US" sz="2000" kern="1200" dirty="0"/>
        </a:p>
      </dsp:txBody>
      <dsp:txXfrm>
        <a:off x="444896" y="1040019"/>
        <a:ext cx="2823930" cy="2572276"/>
      </dsp:txXfrm>
    </dsp:sp>
    <dsp:sp modelId="{6DC47FB8-B405-4158-B52A-38ADD69A828A}">
      <dsp:nvSpPr>
        <dsp:cNvPr id="0" name=""/>
        <dsp:cNvSpPr/>
      </dsp:nvSpPr>
      <dsp:spPr>
        <a:xfrm>
          <a:off x="3268827" y="455411"/>
          <a:ext cx="6344675" cy="1335298"/>
        </a:xfrm>
        <a:prstGeom prst="rightArrow">
          <a:avLst>
            <a:gd name="adj1" fmla="val 50000"/>
            <a:gd name="adj2" fmla="val 50000"/>
          </a:avLst>
        </a:prstGeom>
        <a:solidFill>
          <a:schemeClr val="accent2">
            <a:hueOff val="19519"/>
            <a:satOff val="-13438"/>
            <a:lumOff val="-34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211979" numCol="1" spcCol="1270" anchor="ctr" anchorCtr="0">
          <a:noAutofit/>
        </a:bodyPr>
        <a:lstStyle/>
        <a:p>
          <a:pPr lvl="0" algn="l" defTabSz="889000">
            <a:lnSpc>
              <a:spcPct val="90000"/>
            </a:lnSpc>
            <a:spcBef>
              <a:spcPct val="0"/>
            </a:spcBef>
            <a:spcAft>
              <a:spcPct val="35000"/>
            </a:spcAft>
          </a:pPr>
          <a:r>
            <a:rPr lang="en-US" sz="2000" b="1" kern="1200" dirty="0" smtClean="0"/>
            <a:t>Inflation</a:t>
          </a:r>
          <a:endParaRPr lang="en-US" sz="2000" b="1" kern="1200" dirty="0"/>
        </a:p>
      </dsp:txBody>
      <dsp:txXfrm>
        <a:off x="3268827" y="789236"/>
        <a:ext cx="6010851" cy="667649"/>
      </dsp:txXfrm>
    </dsp:sp>
    <dsp:sp modelId="{89DE2E66-593F-47AF-AC95-0A152CA1B03E}">
      <dsp:nvSpPr>
        <dsp:cNvPr id="0" name=""/>
        <dsp:cNvSpPr/>
      </dsp:nvSpPr>
      <dsp:spPr>
        <a:xfrm>
          <a:off x="3268827" y="1485119"/>
          <a:ext cx="2823930" cy="2572276"/>
        </a:xfrm>
        <a:prstGeom prst="rect">
          <a:avLst/>
        </a:prstGeom>
        <a:solidFill>
          <a:schemeClr val="lt1">
            <a:hueOff val="0"/>
            <a:satOff val="0"/>
            <a:lumOff val="0"/>
            <a:alphaOff val="0"/>
          </a:schemeClr>
        </a:solidFill>
        <a:ln w="15875" cap="flat" cmpd="sng" algn="ctr">
          <a:solidFill>
            <a:schemeClr val="accent2">
              <a:hueOff val="19519"/>
              <a:satOff val="-13438"/>
              <a:lumOff val="-34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Change in price:  Consumer Price Index (CPI All items and CPI Foods)</a:t>
          </a:r>
          <a:endParaRPr lang="en-US" sz="2000" kern="1200" dirty="0"/>
        </a:p>
      </dsp:txBody>
      <dsp:txXfrm>
        <a:off x="3268827" y="1485119"/>
        <a:ext cx="2823930" cy="2572276"/>
      </dsp:txXfrm>
    </dsp:sp>
    <dsp:sp modelId="{46F82414-18DD-4D52-AEB7-06B42DC8031B}">
      <dsp:nvSpPr>
        <dsp:cNvPr id="0" name=""/>
        <dsp:cNvSpPr/>
      </dsp:nvSpPr>
      <dsp:spPr>
        <a:xfrm>
          <a:off x="6092758" y="900510"/>
          <a:ext cx="3520744" cy="1335298"/>
        </a:xfrm>
        <a:prstGeom prst="rightArrow">
          <a:avLst>
            <a:gd name="adj1" fmla="val 50000"/>
            <a:gd name="adj2" fmla="val 50000"/>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211979" numCol="1" spcCol="1270" anchor="ctr" anchorCtr="0">
          <a:noAutofit/>
        </a:bodyPr>
        <a:lstStyle/>
        <a:p>
          <a:pPr lvl="0" algn="l" defTabSz="889000">
            <a:lnSpc>
              <a:spcPct val="90000"/>
            </a:lnSpc>
            <a:spcBef>
              <a:spcPct val="0"/>
            </a:spcBef>
            <a:spcAft>
              <a:spcPct val="35000"/>
            </a:spcAft>
          </a:pPr>
          <a:r>
            <a:rPr lang="en-US" sz="2000" b="1" kern="1200" dirty="0" smtClean="0"/>
            <a:t>Cost of Living</a:t>
          </a:r>
          <a:endParaRPr lang="en-US" sz="2000" b="1" kern="1200" dirty="0"/>
        </a:p>
      </dsp:txBody>
      <dsp:txXfrm>
        <a:off x="6092758" y="1234335"/>
        <a:ext cx="3186920" cy="667649"/>
      </dsp:txXfrm>
    </dsp:sp>
    <dsp:sp modelId="{A15FD694-2CBE-4654-B750-D152AF0E6EE7}">
      <dsp:nvSpPr>
        <dsp:cNvPr id="0" name=""/>
        <dsp:cNvSpPr/>
      </dsp:nvSpPr>
      <dsp:spPr>
        <a:xfrm>
          <a:off x="6092758" y="1930218"/>
          <a:ext cx="2823930" cy="2534631"/>
        </a:xfrm>
        <a:prstGeom prst="rect">
          <a:avLst/>
        </a:prstGeom>
        <a:solidFill>
          <a:schemeClr val="lt1">
            <a:hueOff val="0"/>
            <a:satOff val="0"/>
            <a:lumOff val="0"/>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Updated poverty line with inflation to find out how much an income earner needs to support themselves and their family</a:t>
          </a:r>
          <a:endParaRPr lang="en-US" sz="2000" kern="1200" dirty="0"/>
        </a:p>
      </dsp:txBody>
      <dsp:txXfrm>
        <a:off x="6092758" y="1930218"/>
        <a:ext cx="2823930" cy="25346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EEB38-DB49-4C57-A52F-8F6AB339F059}">
      <dsp:nvSpPr>
        <dsp:cNvPr id="0" name=""/>
        <dsp:cNvSpPr/>
      </dsp:nvSpPr>
      <dsp:spPr>
        <a:xfrm>
          <a:off x="444896" y="10311"/>
          <a:ext cx="9168606" cy="1335298"/>
        </a:xfrm>
        <a:prstGeom prst="rightArrow">
          <a:avLst>
            <a:gd name="adj1" fmla="val 50000"/>
            <a:gd name="adj2" fmla="val 5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211979" numCol="1" spcCol="1270" anchor="ctr" anchorCtr="0">
          <a:noAutofit/>
        </a:bodyPr>
        <a:lstStyle/>
        <a:p>
          <a:pPr lvl="0" algn="l" defTabSz="711200">
            <a:lnSpc>
              <a:spcPct val="90000"/>
            </a:lnSpc>
            <a:spcBef>
              <a:spcPct val="0"/>
            </a:spcBef>
            <a:spcAft>
              <a:spcPct val="35000"/>
            </a:spcAft>
          </a:pPr>
          <a:r>
            <a:rPr lang="en-US" sz="1600" b="1" kern="1200" dirty="0" smtClean="0"/>
            <a:t>Productivity and competitiveness</a:t>
          </a:r>
          <a:endParaRPr lang="en-US" sz="1600" b="1" kern="1200" dirty="0"/>
        </a:p>
      </dsp:txBody>
      <dsp:txXfrm>
        <a:off x="444896" y="344136"/>
        <a:ext cx="8834782" cy="667649"/>
      </dsp:txXfrm>
    </dsp:sp>
    <dsp:sp modelId="{98533669-2DBB-44CC-9D9D-8A3F50C39DDF}">
      <dsp:nvSpPr>
        <dsp:cNvPr id="0" name=""/>
        <dsp:cNvSpPr/>
      </dsp:nvSpPr>
      <dsp:spPr>
        <a:xfrm>
          <a:off x="444896" y="1040019"/>
          <a:ext cx="2823930" cy="2572276"/>
        </a:xfrm>
        <a:prstGeom prst="rect">
          <a:avLst/>
        </a:prstGeom>
        <a:solidFill>
          <a:schemeClr val="lt1">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Value added per worker</a:t>
          </a:r>
        </a:p>
        <a:p>
          <a:pPr lvl="0" algn="l" defTabSz="711200">
            <a:lnSpc>
              <a:spcPct val="90000"/>
            </a:lnSpc>
            <a:spcBef>
              <a:spcPct val="0"/>
            </a:spcBef>
            <a:spcAft>
              <a:spcPct val="35000"/>
            </a:spcAft>
          </a:pPr>
          <a:r>
            <a:rPr lang="en-US" sz="1600" kern="1200" dirty="0" smtClean="0"/>
            <a:t>Gross outputs of garment sector</a:t>
          </a:r>
        </a:p>
        <a:p>
          <a:pPr lvl="0" algn="l" defTabSz="711200">
            <a:lnSpc>
              <a:spcPct val="90000"/>
            </a:lnSpc>
            <a:spcBef>
              <a:spcPct val="0"/>
            </a:spcBef>
            <a:spcAft>
              <a:spcPct val="35000"/>
            </a:spcAft>
          </a:pPr>
          <a:r>
            <a:rPr lang="en-US" sz="1600" kern="1200" dirty="0" smtClean="0"/>
            <a:t>Cost of intermediate inputs of garment sector</a:t>
          </a:r>
        </a:p>
        <a:p>
          <a:pPr lvl="0" algn="l" defTabSz="711200">
            <a:lnSpc>
              <a:spcPct val="90000"/>
            </a:lnSpc>
            <a:spcBef>
              <a:spcPct val="0"/>
            </a:spcBef>
            <a:spcAft>
              <a:spcPct val="35000"/>
            </a:spcAft>
          </a:pPr>
          <a:r>
            <a:rPr lang="en-US" sz="1600" kern="1200" dirty="0" smtClean="0"/>
            <a:t>% of share of export to global market</a:t>
          </a:r>
        </a:p>
        <a:p>
          <a:pPr lvl="0" algn="l" defTabSz="711200">
            <a:lnSpc>
              <a:spcPct val="90000"/>
            </a:lnSpc>
            <a:spcBef>
              <a:spcPct val="0"/>
            </a:spcBef>
            <a:spcAft>
              <a:spcPct val="35000"/>
            </a:spcAft>
          </a:pPr>
          <a:r>
            <a:rPr lang="en-US" sz="1600" kern="1200" dirty="0" smtClean="0"/>
            <a:t>Minimum wage comparison among other garment exporting countries</a:t>
          </a:r>
          <a:endParaRPr lang="en-US" sz="1600" kern="1200" dirty="0"/>
        </a:p>
      </dsp:txBody>
      <dsp:txXfrm>
        <a:off x="444896" y="1040019"/>
        <a:ext cx="2823930" cy="2572276"/>
      </dsp:txXfrm>
    </dsp:sp>
    <dsp:sp modelId="{6DC47FB8-B405-4158-B52A-38ADD69A828A}">
      <dsp:nvSpPr>
        <dsp:cNvPr id="0" name=""/>
        <dsp:cNvSpPr/>
      </dsp:nvSpPr>
      <dsp:spPr>
        <a:xfrm>
          <a:off x="3268827" y="455411"/>
          <a:ext cx="6344675" cy="1335298"/>
        </a:xfrm>
        <a:prstGeom prst="rightArrow">
          <a:avLst>
            <a:gd name="adj1" fmla="val 50000"/>
            <a:gd name="adj2" fmla="val 50000"/>
          </a:avLst>
        </a:prstGeom>
        <a:solidFill>
          <a:schemeClr val="accent2">
            <a:hueOff val="19519"/>
            <a:satOff val="-13438"/>
            <a:lumOff val="-34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211979" numCol="1" spcCol="1270" anchor="ctr" anchorCtr="0">
          <a:noAutofit/>
        </a:bodyPr>
        <a:lstStyle/>
        <a:p>
          <a:pPr lvl="0" algn="l" defTabSz="711200">
            <a:lnSpc>
              <a:spcPct val="90000"/>
            </a:lnSpc>
            <a:spcBef>
              <a:spcPct val="0"/>
            </a:spcBef>
            <a:spcAft>
              <a:spcPct val="35000"/>
            </a:spcAft>
          </a:pPr>
          <a:r>
            <a:rPr lang="en-US" sz="1600" b="1" kern="1200" dirty="0" smtClean="0"/>
            <a:t>Economic benefits of the sector</a:t>
          </a:r>
          <a:endParaRPr lang="en-US" sz="1600" b="1" kern="1200" dirty="0"/>
        </a:p>
      </dsp:txBody>
      <dsp:txXfrm>
        <a:off x="3268827" y="789236"/>
        <a:ext cx="6010851" cy="667649"/>
      </dsp:txXfrm>
    </dsp:sp>
    <dsp:sp modelId="{89DE2E66-593F-47AF-AC95-0A152CA1B03E}">
      <dsp:nvSpPr>
        <dsp:cNvPr id="0" name=""/>
        <dsp:cNvSpPr/>
      </dsp:nvSpPr>
      <dsp:spPr>
        <a:xfrm>
          <a:off x="3268827" y="1485119"/>
          <a:ext cx="2823930" cy="2572276"/>
        </a:xfrm>
        <a:prstGeom prst="rect">
          <a:avLst/>
        </a:prstGeom>
        <a:solidFill>
          <a:schemeClr val="lt1">
            <a:hueOff val="0"/>
            <a:satOff val="0"/>
            <a:lumOff val="0"/>
            <a:alphaOff val="0"/>
          </a:schemeClr>
        </a:solidFill>
        <a:ln w="15875" cap="flat" cmpd="sng" algn="ctr">
          <a:solidFill>
            <a:schemeClr val="accent2">
              <a:hueOff val="19519"/>
              <a:satOff val="-13438"/>
              <a:lumOff val="-34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Share of the sector to GDP</a:t>
          </a:r>
        </a:p>
        <a:p>
          <a:pPr lvl="0" algn="l" defTabSz="711200">
            <a:lnSpc>
              <a:spcPct val="90000"/>
            </a:lnSpc>
            <a:spcBef>
              <a:spcPct val="0"/>
            </a:spcBef>
            <a:spcAft>
              <a:spcPct val="35000"/>
            </a:spcAft>
          </a:pPr>
          <a:r>
            <a:rPr lang="en-US" sz="1600" kern="1200" dirty="0" smtClean="0"/>
            <a:t>Enterprises revenue</a:t>
          </a:r>
        </a:p>
        <a:p>
          <a:pPr lvl="0" algn="l" defTabSz="711200">
            <a:lnSpc>
              <a:spcPct val="90000"/>
            </a:lnSpc>
            <a:spcBef>
              <a:spcPct val="0"/>
            </a:spcBef>
            <a:spcAft>
              <a:spcPct val="35000"/>
            </a:spcAft>
          </a:pPr>
          <a:r>
            <a:rPr lang="en-US" sz="1600" kern="1200" dirty="0" smtClean="0"/>
            <a:t>Enterprise capacity to pay</a:t>
          </a:r>
        </a:p>
        <a:p>
          <a:pPr lvl="0" algn="l" defTabSz="711200">
            <a:lnSpc>
              <a:spcPct val="90000"/>
            </a:lnSpc>
            <a:spcBef>
              <a:spcPct val="0"/>
            </a:spcBef>
            <a:spcAft>
              <a:spcPct val="35000"/>
            </a:spcAft>
          </a:pPr>
          <a:r>
            <a:rPr lang="en-US" sz="1600" kern="1200" dirty="0" smtClean="0"/>
            <a:t>…</a:t>
          </a:r>
          <a:endParaRPr lang="en-US" sz="1600" kern="1200" dirty="0"/>
        </a:p>
      </dsp:txBody>
      <dsp:txXfrm>
        <a:off x="3268827" y="1485119"/>
        <a:ext cx="2823930" cy="2572276"/>
      </dsp:txXfrm>
    </dsp:sp>
    <dsp:sp modelId="{46F82414-18DD-4D52-AEB7-06B42DC8031B}">
      <dsp:nvSpPr>
        <dsp:cNvPr id="0" name=""/>
        <dsp:cNvSpPr/>
      </dsp:nvSpPr>
      <dsp:spPr>
        <a:xfrm>
          <a:off x="6092758" y="900510"/>
          <a:ext cx="3520744" cy="1335298"/>
        </a:xfrm>
        <a:prstGeom prst="rightArrow">
          <a:avLst>
            <a:gd name="adj1" fmla="val 50000"/>
            <a:gd name="adj2" fmla="val 50000"/>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211979" numCol="1" spcCol="1270" anchor="ctr" anchorCtr="0">
          <a:noAutofit/>
        </a:bodyPr>
        <a:lstStyle/>
        <a:p>
          <a:pPr lvl="0" algn="l" defTabSz="711200">
            <a:lnSpc>
              <a:spcPct val="90000"/>
            </a:lnSpc>
            <a:spcBef>
              <a:spcPct val="0"/>
            </a:spcBef>
            <a:spcAft>
              <a:spcPct val="35000"/>
            </a:spcAft>
          </a:pPr>
          <a:r>
            <a:rPr lang="en-US" sz="1600" b="1" kern="1200" dirty="0" smtClean="0"/>
            <a:t>Labour market and employment</a:t>
          </a:r>
          <a:endParaRPr lang="en-US" sz="1600" b="1" kern="1200" dirty="0"/>
        </a:p>
      </dsp:txBody>
      <dsp:txXfrm>
        <a:off x="6092758" y="1234335"/>
        <a:ext cx="3186920" cy="667649"/>
      </dsp:txXfrm>
    </dsp:sp>
    <dsp:sp modelId="{A15FD694-2CBE-4654-B750-D152AF0E6EE7}">
      <dsp:nvSpPr>
        <dsp:cNvPr id="0" name=""/>
        <dsp:cNvSpPr/>
      </dsp:nvSpPr>
      <dsp:spPr>
        <a:xfrm>
          <a:off x="6092758" y="1930218"/>
          <a:ext cx="2823930" cy="2534631"/>
        </a:xfrm>
        <a:prstGeom prst="rect">
          <a:avLst/>
        </a:prstGeom>
        <a:solidFill>
          <a:schemeClr val="lt1">
            <a:hueOff val="0"/>
            <a:satOff val="0"/>
            <a:lumOff val="0"/>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Growth of number of factory</a:t>
          </a:r>
        </a:p>
        <a:p>
          <a:pPr lvl="0" algn="l" defTabSz="711200">
            <a:lnSpc>
              <a:spcPct val="90000"/>
            </a:lnSpc>
            <a:spcBef>
              <a:spcPct val="0"/>
            </a:spcBef>
            <a:spcAft>
              <a:spcPct val="35000"/>
            </a:spcAft>
          </a:pPr>
          <a:r>
            <a:rPr lang="en-US" sz="1600" kern="1200" dirty="0" smtClean="0"/>
            <a:t>Number of workers employed</a:t>
          </a:r>
        </a:p>
        <a:p>
          <a:pPr lvl="0" algn="l" defTabSz="711200">
            <a:lnSpc>
              <a:spcPct val="90000"/>
            </a:lnSpc>
            <a:spcBef>
              <a:spcPct val="0"/>
            </a:spcBef>
            <a:spcAft>
              <a:spcPct val="35000"/>
            </a:spcAft>
          </a:pPr>
          <a:r>
            <a:rPr lang="en-US" sz="1600" kern="1200" dirty="0" smtClean="0"/>
            <a:t>Growth of average wage</a:t>
          </a:r>
        </a:p>
        <a:p>
          <a:pPr lvl="0" algn="l" defTabSz="711200">
            <a:lnSpc>
              <a:spcPct val="90000"/>
            </a:lnSpc>
            <a:spcBef>
              <a:spcPct val="0"/>
            </a:spcBef>
            <a:spcAft>
              <a:spcPct val="35000"/>
            </a:spcAft>
          </a:pPr>
          <a:r>
            <a:rPr lang="en-US" sz="1600" kern="1200" dirty="0" smtClean="0"/>
            <a:t>…</a:t>
          </a:r>
          <a:endParaRPr lang="en-US" sz="1600" kern="1200" dirty="0"/>
        </a:p>
      </dsp:txBody>
      <dsp:txXfrm>
        <a:off x="6092758" y="1930218"/>
        <a:ext cx="2823930" cy="25346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EEB38-DB49-4C57-A52F-8F6AB339F059}">
      <dsp:nvSpPr>
        <dsp:cNvPr id="0" name=""/>
        <dsp:cNvSpPr/>
      </dsp:nvSpPr>
      <dsp:spPr>
        <a:xfrm>
          <a:off x="444896" y="10311"/>
          <a:ext cx="9168606" cy="1335298"/>
        </a:xfrm>
        <a:prstGeom prst="rightArrow">
          <a:avLst>
            <a:gd name="adj1" fmla="val 50000"/>
            <a:gd name="adj2" fmla="val 5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211979" numCol="1" spcCol="1270" anchor="ctr" anchorCtr="0">
          <a:noAutofit/>
        </a:bodyPr>
        <a:lstStyle/>
        <a:p>
          <a:pPr lvl="0" algn="l" defTabSz="711200">
            <a:lnSpc>
              <a:spcPct val="90000"/>
            </a:lnSpc>
            <a:spcBef>
              <a:spcPct val="0"/>
            </a:spcBef>
            <a:spcAft>
              <a:spcPct val="35000"/>
            </a:spcAft>
          </a:pPr>
          <a:r>
            <a:rPr lang="en-US" sz="1600" b="1" kern="1200" dirty="0" smtClean="0"/>
            <a:t>Productivity and competitiveness</a:t>
          </a:r>
          <a:endParaRPr lang="en-US" sz="1600" b="1" kern="1200" dirty="0"/>
        </a:p>
      </dsp:txBody>
      <dsp:txXfrm>
        <a:off x="444896" y="344136"/>
        <a:ext cx="8834782" cy="667649"/>
      </dsp:txXfrm>
    </dsp:sp>
    <dsp:sp modelId="{98533669-2DBB-44CC-9D9D-8A3F50C39DDF}">
      <dsp:nvSpPr>
        <dsp:cNvPr id="0" name=""/>
        <dsp:cNvSpPr/>
      </dsp:nvSpPr>
      <dsp:spPr>
        <a:xfrm>
          <a:off x="444896" y="1040019"/>
          <a:ext cx="2823930" cy="2572276"/>
        </a:xfrm>
        <a:prstGeom prst="rect">
          <a:avLst/>
        </a:prstGeom>
        <a:solidFill>
          <a:schemeClr val="lt1">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Value added per worker</a:t>
          </a:r>
        </a:p>
        <a:p>
          <a:pPr lvl="0" algn="l" defTabSz="711200">
            <a:lnSpc>
              <a:spcPct val="90000"/>
            </a:lnSpc>
            <a:spcBef>
              <a:spcPct val="0"/>
            </a:spcBef>
            <a:spcAft>
              <a:spcPct val="35000"/>
            </a:spcAft>
          </a:pPr>
          <a:r>
            <a:rPr lang="en-US" sz="1600" kern="1200" dirty="0" smtClean="0"/>
            <a:t>Gross outputs of garment sector</a:t>
          </a:r>
        </a:p>
        <a:p>
          <a:pPr lvl="0" algn="l" defTabSz="711200">
            <a:lnSpc>
              <a:spcPct val="90000"/>
            </a:lnSpc>
            <a:spcBef>
              <a:spcPct val="0"/>
            </a:spcBef>
            <a:spcAft>
              <a:spcPct val="35000"/>
            </a:spcAft>
          </a:pPr>
          <a:r>
            <a:rPr lang="en-US" sz="1600" kern="1200" dirty="0" smtClean="0"/>
            <a:t>Cost of intermediate inputs of garment sector</a:t>
          </a:r>
        </a:p>
        <a:p>
          <a:pPr lvl="0" algn="l" defTabSz="711200">
            <a:lnSpc>
              <a:spcPct val="90000"/>
            </a:lnSpc>
            <a:spcBef>
              <a:spcPct val="0"/>
            </a:spcBef>
            <a:spcAft>
              <a:spcPct val="35000"/>
            </a:spcAft>
          </a:pPr>
          <a:r>
            <a:rPr lang="en-US" sz="1600" kern="1200" dirty="0" smtClean="0"/>
            <a:t>% of share of export to global market</a:t>
          </a:r>
        </a:p>
        <a:p>
          <a:pPr lvl="0" algn="l" defTabSz="711200">
            <a:lnSpc>
              <a:spcPct val="90000"/>
            </a:lnSpc>
            <a:spcBef>
              <a:spcPct val="0"/>
            </a:spcBef>
            <a:spcAft>
              <a:spcPct val="35000"/>
            </a:spcAft>
          </a:pPr>
          <a:r>
            <a:rPr lang="en-US" sz="1600" kern="1200" dirty="0" smtClean="0"/>
            <a:t>Minimum wage comparison among other garment exporting countries</a:t>
          </a:r>
          <a:endParaRPr lang="en-US" sz="1600" kern="1200" dirty="0"/>
        </a:p>
      </dsp:txBody>
      <dsp:txXfrm>
        <a:off x="444896" y="1040019"/>
        <a:ext cx="2823930" cy="2572276"/>
      </dsp:txXfrm>
    </dsp:sp>
    <dsp:sp modelId="{6DC47FB8-B405-4158-B52A-38ADD69A828A}">
      <dsp:nvSpPr>
        <dsp:cNvPr id="0" name=""/>
        <dsp:cNvSpPr/>
      </dsp:nvSpPr>
      <dsp:spPr>
        <a:xfrm>
          <a:off x="3268827" y="455411"/>
          <a:ext cx="6344675" cy="1335298"/>
        </a:xfrm>
        <a:prstGeom prst="rightArrow">
          <a:avLst>
            <a:gd name="adj1" fmla="val 50000"/>
            <a:gd name="adj2" fmla="val 50000"/>
          </a:avLst>
        </a:prstGeom>
        <a:solidFill>
          <a:schemeClr val="accent2">
            <a:hueOff val="19519"/>
            <a:satOff val="-13438"/>
            <a:lumOff val="-34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211979" numCol="1" spcCol="1270" anchor="ctr" anchorCtr="0">
          <a:noAutofit/>
        </a:bodyPr>
        <a:lstStyle/>
        <a:p>
          <a:pPr lvl="0" algn="l" defTabSz="711200">
            <a:lnSpc>
              <a:spcPct val="90000"/>
            </a:lnSpc>
            <a:spcBef>
              <a:spcPct val="0"/>
            </a:spcBef>
            <a:spcAft>
              <a:spcPct val="35000"/>
            </a:spcAft>
          </a:pPr>
          <a:r>
            <a:rPr lang="en-US" sz="1600" b="1" kern="1200" dirty="0" smtClean="0"/>
            <a:t>Economic benefits of the sector</a:t>
          </a:r>
          <a:endParaRPr lang="en-US" sz="1600" b="1" kern="1200" dirty="0"/>
        </a:p>
      </dsp:txBody>
      <dsp:txXfrm>
        <a:off x="3268827" y="789236"/>
        <a:ext cx="6010851" cy="667649"/>
      </dsp:txXfrm>
    </dsp:sp>
    <dsp:sp modelId="{89DE2E66-593F-47AF-AC95-0A152CA1B03E}">
      <dsp:nvSpPr>
        <dsp:cNvPr id="0" name=""/>
        <dsp:cNvSpPr/>
      </dsp:nvSpPr>
      <dsp:spPr>
        <a:xfrm>
          <a:off x="3268827" y="1485119"/>
          <a:ext cx="2823930" cy="2572276"/>
        </a:xfrm>
        <a:prstGeom prst="rect">
          <a:avLst/>
        </a:prstGeom>
        <a:solidFill>
          <a:schemeClr val="lt1">
            <a:hueOff val="0"/>
            <a:satOff val="0"/>
            <a:lumOff val="0"/>
            <a:alphaOff val="0"/>
          </a:schemeClr>
        </a:solidFill>
        <a:ln w="15875" cap="flat" cmpd="sng" algn="ctr">
          <a:solidFill>
            <a:schemeClr val="accent2">
              <a:hueOff val="19519"/>
              <a:satOff val="-13438"/>
              <a:lumOff val="-34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Share of the sector to GDP</a:t>
          </a:r>
        </a:p>
        <a:p>
          <a:pPr lvl="0" algn="l" defTabSz="711200">
            <a:lnSpc>
              <a:spcPct val="90000"/>
            </a:lnSpc>
            <a:spcBef>
              <a:spcPct val="0"/>
            </a:spcBef>
            <a:spcAft>
              <a:spcPct val="35000"/>
            </a:spcAft>
          </a:pPr>
          <a:r>
            <a:rPr lang="en-US" sz="1600" kern="1200" dirty="0" smtClean="0"/>
            <a:t>Enterprises revenue</a:t>
          </a:r>
        </a:p>
        <a:p>
          <a:pPr lvl="0" algn="l" defTabSz="711200">
            <a:lnSpc>
              <a:spcPct val="90000"/>
            </a:lnSpc>
            <a:spcBef>
              <a:spcPct val="0"/>
            </a:spcBef>
            <a:spcAft>
              <a:spcPct val="35000"/>
            </a:spcAft>
          </a:pPr>
          <a:r>
            <a:rPr lang="en-US" sz="1600" kern="1200" dirty="0" smtClean="0"/>
            <a:t>Enterprise capacity to pay</a:t>
          </a:r>
        </a:p>
        <a:p>
          <a:pPr lvl="0" algn="l" defTabSz="711200">
            <a:lnSpc>
              <a:spcPct val="90000"/>
            </a:lnSpc>
            <a:spcBef>
              <a:spcPct val="0"/>
            </a:spcBef>
            <a:spcAft>
              <a:spcPct val="35000"/>
            </a:spcAft>
          </a:pPr>
          <a:r>
            <a:rPr lang="en-US" sz="1600" kern="1200" dirty="0" smtClean="0"/>
            <a:t>…</a:t>
          </a:r>
          <a:endParaRPr lang="en-US" sz="1600" kern="1200" dirty="0"/>
        </a:p>
      </dsp:txBody>
      <dsp:txXfrm>
        <a:off x="3268827" y="1485119"/>
        <a:ext cx="2823930" cy="2572276"/>
      </dsp:txXfrm>
    </dsp:sp>
    <dsp:sp modelId="{46F82414-18DD-4D52-AEB7-06B42DC8031B}">
      <dsp:nvSpPr>
        <dsp:cNvPr id="0" name=""/>
        <dsp:cNvSpPr/>
      </dsp:nvSpPr>
      <dsp:spPr>
        <a:xfrm>
          <a:off x="6092758" y="900510"/>
          <a:ext cx="3520744" cy="1335298"/>
        </a:xfrm>
        <a:prstGeom prst="rightArrow">
          <a:avLst>
            <a:gd name="adj1" fmla="val 50000"/>
            <a:gd name="adj2" fmla="val 50000"/>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211979" numCol="1" spcCol="1270" anchor="ctr" anchorCtr="0">
          <a:noAutofit/>
        </a:bodyPr>
        <a:lstStyle/>
        <a:p>
          <a:pPr lvl="0" algn="l" defTabSz="711200">
            <a:lnSpc>
              <a:spcPct val="90000"/>
            </a:lnSpc>
            <a:spcBef>
              <a:spcPct val="0"/>
            </a:spcBef>
            <a:spcAft>
              <a:spcPct val="35000"/>
            </a:spcAft>
          </a:pPr>
          <a:r>
            <a:rPr lang="en-US" sz="1600" b="1" kern="1200" dirty="0" smtClean="0"/>
            <a:t>Labour market and employment</a:t>
          </a:r>
          <a:endParaRPr lang="en-US" sz="1600" b="1" kern="1200" dirty="0"/>
        </a:p>
      </dsp:txBody>
      <dsp:txXfrm>
        <a:off x="6092758" y="1234335"/>
        <a:ext cx="3186920" cy="667649"/>
      </dsp:txXfrm>
    </dsp:sp>
    <dsp:sp modelId="{A15FD694-2CBE-4654-B750-D152AF0E6EE7}">
      <dsp:nvSpPr>
        <dsp:cNvPr id="0" name=""/>
        <dsp:cNvSpPr/>
      </dsp:nvSpPr>
      <dsp:spPr>
        <a:xfrm>
          <a:off x="6092758" y="1930218"/>
          <a:ext cx="2823930" cy="2534631"/>
        </a:xfrm>
        <a:prstGeom prst="rect">
          <a:avLst/>
        </a:prstGeom>
        <a:solidFill>
          <a:schemeClr val="lt1">
            <a:hueOff val="0"/>
            <a:satOff val="0"/>
            <a:lumOff val="0"/>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Growth of number of factory</a:t>
          </a:r>
        </a:p>
        <a:p>
          <a:pPr lvl="0" algn="l" defTabSz="711200">
            <a:lnSpc>
              <a:spcPct val="90000"/>
            </a:lnSpc>
            <a:spcBef>
              <a:spcPct val="0"/>
            </a:spcBef>
            <a:spcAft>
              <a:spcPct val="35000"/>
            </a:spcAft>
          </a:pPr>
          <a:r>
            <a:rPr lang="en-US" sz="1600" kern="1200" dirty="0" smtClean="0"/>
            <a:t>Number of workers employed</a:t>
          </a:r>
        </a:p>
        <a:p>
          <a:pPr lvl="0" algn="l" defTabSz="711200">
            <a:lnSpc>
              <a:spcPct val="90000"/>
            </a:lnSpc>
            <a:spcBef>
              <a:spcPct val="0"/>
            </a:spcBef>
            <a:spcAft>
              <a:spcPct val="35000"/>
            </a:spcAft>
          </a:pPr>
          <a:r>
            <a:rPr lang="en-US" sz="1600" kern="1200" dirty="0" smtClean="0"/>
            <a:t>Growth of average wage</a:t>
          </a:r>
        </a:p>
        <a:p>
          <a:pPr lvl="0" algn="l" defTabSz="711200">
            <a:lnSpc>
              <a:spcPct val="90000"/>
            </a:lnSpc>
            <a:spcBef>
              <a:spcPct val="0"/>
            </a:spcBef>
            <a:spcAft>
              <a:spcPct val="35000"/>
            </a:spcAft>
          </a:pPr>
          <a:r>
            <a:rPr lang="en-US" sz="1600" kern="1200" dirty="0" smtClean="0"/>
            <a:t>…</a:t>
          </a:r>
          <a:endParaRPr lang="en-US" sz="1600" kern="1200" dirty="0"/>
        </a:p>
      </dsp:txBody>
      <dsp:txXfrm>
        <a:off x="6092758" y="1930218"/>
        <a:ext cx="2823930" cy="2534631"/>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0.32836</cdr:x>
      <cdr:y>0.29112</cdr:y>
    </cdr:from>
    <cdr:to>
      <cdr:x>0.76119</cdr:x>
      <cdr:y>0.54798</cdr:y>
    </cdr:to>
    <cdr:sp macro="" textlink="">
      <cdr:nvSpPr>
        <cdr:cNvPr id="2" name="TextBox 1"/>
        <cdr:cNvSpPr txBox="1"/>
      </cdr:nvSpPr>
      <cdr:spPr>
        <a:xfrm xmlns:a="http://schemas.openxmlformats.org/drawingml/2006/main">
          <a:off x="1676400" y="1295400"/>
          <a:ext cx="2209800" cy="1143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0.29851</cdr:x>
      <cdr:y>0.25687</cdr:y>
    </cdr:from>
    <cdr:to>
      <cdr:x>0.64179</cdr:x>
      <cdr:y>0.39386</cdr:y>
    </cdr:to>
    <cdr:sp macro="" textlink="">
      <cdr:nvSpPr>
        <cdr:cNvPr id="3" name="TextBox 2"/>
        <cdr:cNvSpPr txBox="1"/>
      </cdr:nvSpPr>
      <cdr:spPr>
        <a:xfrm xmlns:a="http://schemas.openxmlformats.org/drawingml/2006/main" rot="20072354">
          <a:off x="1524000" y="1143000"/>
          <a:ext cx="1752600"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0.60183</cdr:x>
      <cdr:y>0.55653</cdr:y>
    </cdr:from>
    <cdr:to>
      <cdr:x>0.9397</cdr:x>
      <cdr:y>0.77178</cdr:y>
    </cdr:to>
    <cdr:sp macro="" textlink="">
      <cdr:nvSpPr>
        <cdr:cNvPr id="4" name="TextBox 3"/>
        <cdr:cNvSpPr txBox="1"/>
      </cdr:nvSpPr>
      <cdr:spPr>
        <a:xfrm xmlns:a="http://schemas.openxmlformats.org/drawingml/2006/main">
          <a:off x="5934372" y="2422742"/>
          <a:ext cx="3331548" cy="93705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smtClean="0"/>
            <a:t>Price Paid by International Buyer (Deflator for gross output of the textile and wearing apparel sector)( Index 2000=100) </a:t>
          </a:r>
        </a:p>
        <a:p xmlns:a="http://schemas.openxmlformats.org/drawingml/2006/main">
          <a:endParaRPr lang="en-GB" sz="1100" dirty="0"/>
        </a:p>
      </cdr:txBody>
    </cdr:sp>
  </cdr:relSizeAnchor>
  <cdr:relSizeAnchor xmlns:cdr="http://schemas.openxmlformats.org/drawingml/2006/chartDrawing">
    <cdr:from>
      <cdr:x>0.28947</cdr:x>
      <cdr:y>0.18213</cdr:y>
    </cdr:from>
    <cdr:to>
      <cdr:x>0.7193</cdr:x>
      <cdr:y>0.39738</cdr:y>
    </cdr:to>
    <cdr:sp macro="" textlink="">
      <cdr:nvSpPr>
        <cdr:cNvPr id="5" name="TextBox 4"/>
        <cdr:cNvSpPr txBox="1"/>
      </cdr:nvSpPr>
      <cdr:spPr>
        <a:xfrm xmlns:a="http://schemas.openxmlformats.org/drawingml/2006/main">
          <a:off x="2514600" y="838200"/>
          <a:ext cx="3733800" cy="990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0.32363</cdr:x>
      <cdr:y>0.35098</cdr:y>
    </cdr:from>
    <cdr:to>
      <cdr:x>0.62603</cdr:x>
      <cdr:y>0.5</cdr:y>
    </cdr:to>
    <cdr:sp macro="" textlink="">
      <cdr:nvSpPr>
        <cdr:cNvPr id="6" name="TextBox 5"/>
        <cdr:cNvSpPr txBox="1"/>
      </cdr:nvSpPr>
      <cdr:spPr>
        <a:xfrm xmlns:a="http://schemas.openxmlformats.org/drawingml/2006/main">
          <a:off x="3191171" y="1527934"/>
          <a:ext cx="2981778" cy="64873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smtClean="0"/>
            <a:t>Price paid by workers (CPI for Phnom Penh) (index, rebased 2000 = 100)</a:t>
          </a:r>
          <a:endParaRPr lang="en-GB" sz="1400" dirty="0"/>
        </a:p>
      </cdr:txBody>
    </cdr:sp>
  </cdr:relSizeAnchor>
  <cdr:relSizeAnchor xmlns:cdr="http://schemas.openxmlformats.org/drawingml/2006/chartDrawing">
    <cdr:from>
      <cdr:x>0.05614</cdr:x>
      <cdr:y>0.01656</cdr:y>
    </cdr:from>
    <cdr:to>
      <cdr:x>0.97719</cdr:x>
      <cdr:y>0.14902</cdr:y>
    </cdr:to>
    <cdr:sp macro="" textlink="">
      <cdr:nvSpPr>
        <cdr:cNvPr id="7" name="TextBox 6"/>
        <cdr:cNvSpPr txBox="1"/>
      </cdr:nvSpPr>
      <cdr:spPr>
        <a:xfrm xmlns:a="http://schemas.openxmlformats.org/drawingml/2006/main">
          <a:off x="487680" y="76200"/>
          <a:ext cx="8001000"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0.05263</cdr:x>
      <cdr:y>0</cdr:y>
    </cdr:from>
    <cdr:to>
      <cdr:x>1</cdr:x>
      <cdr:y>0.14902</cdr:y>
    </cdr:to>
    <cdr:sp macro="" textlink="">
      <cdr:nvSpPr>
        <cdr:cNvPr id="8" name="TextBox 7"/>
        <cdr:cNvSpPr txBox="1"/>
      </cdr:nvSpPr>
      <cdr:spPr>
        <a:xfrm xmlns:a="http://schemas.openxmlformats.org/drawingml/2006/main">
          <a:off x="487680" y="0"/>
          <a:ext cx="8229600" cy="685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0.87895</cdr:x>
      <cdr:y>0.17993</cdr:y>
    </cdr:from>
    <cdr:to>
      <cdr:x>1</cdr:x>
      <cdr:y>0.24136</cdr:y>
    </cdr:to>
    <cdr:sp macro="" textlink="">
      <cdr:nvSpPr>
        <cdr:cNvPr id="9" name="TextBox 8"/>
        <cdr:cNvSpPr txBox="1"/>
      </cdr:nvSpPr>
      <cdr:spPr>
        <a:xfrm xmlns:a="http://schemas.openxmlformats.org/drawingml/2006/main">
          <a:off x="7635240" y="828048"/>
          <a:ext cx="1051560" cy="2827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+ 88.3% </a:t>
          </a:r>
          <a:endParaRPr lang="en-GB" sz="1800" dirty="0"/>
        </a:p>
      </cdr:txBody>
    </cdr:sp>
  </cdr:relSizeAnchor>
  <cdr:relSizeAnchor xmlns:cdr="http://schemas.openxmlformats.org/drawingml/2006/chartDrawing">
    <cdr:from>
      <cdr:x>0.88772</cdr:x>
      <cdr:y>0.7436</cdr:y>
    </cdr:from>
    <cdr:to>
      <cdr:x>0.99298</cdr:x>
      <cdr:y>0.84294</cdr:y>
    </cdr:to>
    <cdr:sp macro="" textlink="">
      <cdr:nvSpPr>
        <cdr:cNvPr id="10" name="TextBox 9"/>
        <cdr:cNvSpPr txBox="1"/>
      </cdr:nvSpPr>
      <cdr:spPr>
        <a:xfrm xmlns:a="http://schemas.openxmlformats.org/drawingml/2006/main">
          <a:off x="7711440" y="3422154"/>
          <a:ext cx="9144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0.91872</cdr:x>
      <cdr:y>0.80029</cdr:y>
    </cdr:from>
    <cdr:to>
      <cdr:x>0.97902</cdr:x>
      <cdr:y>0.89963</cdr:y>
    </cdr:to>
    <cdr:sp macro="" textlink="">
      <cdr:nvSpPr>
        <cdr:cNvPr id="11" name="TextBox 10"/>
        <cdr:cNvSpPr txBox="1"/>
      </cdr:nvSpPr>
      <cdr:spPr>
        <a:xfrm xmlns:a="http://schemas.openxmlformats.org/drawingml/2006/main">
          <a:off x="9059056" y="3483932"/>
          <a:ext cx="594610" cy="432461"/>
        </a:xfrm>
        <a:prstGeom xmlns:a="http://schemas.openxmlformats.org/drawingml/2006/main" prst="rect">
          <a:avLst/>
        </a:prstGeom>
        <a:solidFill xmlns:a="http://schemas.openxmlformats.org/drawingml/2006/main">
          <a:schemeClr val="accent1">
            <a:lumMod val="20000"/>
            <a:lumOff val="80000"/>
          </a:schemeClr>
        </a:solidFill>
      </cdr:spPr>
      <cdr:txBody>
        <a:bodyPr xmlns:a="http://schemas.openxmlformats.org/drawingml/2006/main" vertOverflow="clip" wrap="square" rtlCol="0"/>
        <a:lstStyle xmlns:a="http://schemas.openxmlformats.org/drawingml/2006/main"/>
        <a:p xmlns:a="http://schemas.openxmlformats.org/drawingml/2006/main">
          <a:r>
            <a:rPr lang="en-US" sz="1800" b="1" dirty="0" smtClean="0"/>
            <a:t>- 9%</a:t>
          </a:r>
          <a:endParaRPr lang="en-GB" sz="18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0.05935</cdr:x>
      <cdr:y>0.21734</cdr:y>
    </cdr:from>
    <cdr:to>
      <cdr:x>1</cdr:x>
      <cdr:y>0.224</cdr:y>
    </cdr:to>
    <cdr:cxnSp macro="">
      <cdr:nvCxnSpPr>
        <cdr:cNvPr id="3" name="Straight Connector 2"/>
        <cdr:cNvCxnSpPr/>
      </cdr:nvCxnSpPr>
      <cdr:spPr>
        <a:xfrm xmlns:a="http://schemas.openxmlformats.org/drawingml/2006/main">
          <a:off x="596926" y="972616"/>
          <a:ext cx="9461474" cy="29825"/>
        </a:xfrm>
        <a:prstGeom xmlns:a="http://schemas.openxmlformats.org/drawingml/2006/main" prst="line">
          <a:avLst/>
        </a:prstGeom>
        <a:ln xmlns:a="http://schemas.openxmlformats.org/drawingml/2006/main" w="38100">
          <a:headEnd type="arrow" w="med" len="med"/>
          <a:tailEnd type="arrow"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302442" cy="34430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621950" y="1"/>
            <a:ext cx="4302442" cy="344305"/>
          </a:xfrm>
          <a:prstGeom prst="rect">
            <a:avLst/>
          </a:prstGeom>
        </p:spPr>
        <p:txBody>
          <a:bodyPr vert="horz" lIns="91440" tIns="45720" rIns="91440" bIns="45720" rtlCol="0"/>
          <a:lstStyle>
            <a:lvl1pPr algn="r">
              <a:defRPr sz="1200"/>
            </a:lvl1pPr>
          </a:lstStyle>
          <a:p>
            <a:fld id="{DBD62725-409F-4C32-8D6D-0F24037A5250}" type="datetimeFigureOut">
              <a:rPr lang="en-US" smtClean="0"/>
              <a:t>11/4/2015</a:t>
            </a:fld>
            <a:endParaRPr lang="en-US"/>
          </a:p>
        </p:txBody>
      </p:sp>
      <p:sp>
        <p:nvSpPr>
          <p:cNvPr id="4" name="Footer Placeholder 3"/>
          <p:cNvSpPr>
            <a:spLocks noGrp="1"/>
          </p:cNvSpPr>
          <p:nvPr>
            <p:ph type="ftr" sz="quarter" idx="2"/>
          </p:nvPr>
        </p:nvSpPr>
        <p:spPr>
          <a:xfrm>
            <a:off x="2" y="6513696"/>
            <a:ext cx="4302442" cy="34430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21950" y="6513696"/>
            <a:ext cx="4302442" cy="344305"/>
          </a:xfrm>
          <a:prstGeom prst="rect">
            <a:avLst/>
          </a:prstGeom>
        </p:spPr>
        <p:txBody>
          <a:bodyPr vert="horz" lIns="91440" tIns="45720" rIns="91440" bIns="45720" rtlCol="0" anchor="b"/>
          <a:lstStyle>
            <a:lvl1pPr algn="r">
              <a:defRPr sz="1200"/>
            </a:lvl1pPr>
          </a:lstStyle>
          <a:p>
            <a:fld id="{07B0C8B1-7247-4EAA-81EE-3040270BFA7A}" type="slidenum">
              <a:rPr lang="en-US" smtClean="0"/>
              <a:t>‹#›</a:t>
            </a:fld>
            <a:endParaRPr lang="en-US"/>
          </a:p>
        </p:txBody>
      </p:sp>
    </p:spTree>
    <p:extLst>
      <p:ext uri="{BB962C8B-B14F-4D97-AF65-F5344CB8AC3E}">
        <p14:creationId xmlns:p14="http://schemas.microsoft.com/office/powerpoint/2010/main" val="4042372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302442" cy="34430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1950" y="1"/>
            <a:ext cx="4302442" cy="344305"/>
          </a:xfrm>
          <a:prstGeom prst="rect">
            <a:avLst/>
          </a:prstGeom>
        </p:spPr>
        <p:txBody>
          <a:bodyPr vert="horz" lIns="91440" tIns="45720" rIns="91440" bIns="45720" rtlCol="0"/>
          <a:lstStyle>
            <a:lvl1pPr algn="r">
              <a:defRPr sz="1200"/>
            </a:lvl1pPr>
          </a:lstStyle>
          <a:p>
            <a:fld id="{B340D25F-16EE-4E88-93A9-B62476644163}" type="datetimeFigureOut">
              <a:rPr lang="en-US" smtClean="0"/>
              <a:t>11/4/2015</a:t>
            </a:fld>
            <a:endParaRPr lang="en-US"/>
          </a:p>
        </p:txBody>
      </p:sp>
      <p:sp>
        <p:nvSpPr>
          <p:cNvPr id="4" name="Slide Image Placeholder 3"/>
          <p:cNvSpPr>
            <a:spLocks noGrp="1" noRot="1" noChangeAspect="1"/>
          </p:cNvSpPr>
          <p:nvPr>
            <p:ph type="sldImg" idx="2"/>
          </p:nvPr>
        </p:nvSpPr>
        <p:spPr>
          <a:xfrm>
            <a:off x="2905125" y="857250"/>
            <a:ext cx="4116388"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3563" y="3300179"/>
            <a:ext cx="7939513" cy="270057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6513696"/>
            <a:ext cx="4302442" cy="34430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1950" y="6513696"/>
            <a:ext cx="4302442" cy="344305"/>
          </a:xfrm>
          <a:prstGeom prst="rect">
            <a:avLst/>
          </a:prstGeom>
        </p:spPr>
        <p:txBody>
          <a:bodyPr vert="horz" lIns="91440" tIns="45720" rIns="91440" bIns="45720" rtlCol="0" anchor="b"/>
          <a:lstStyle>
            <a:lvl1pPr algn="r">
              <a:defRPr sz="1200"/>
            </a:lvl1pPr>
          </a:lstStyle>
          <a:p>
            <a:fld id="{5A3815C9-5B39-4C28-9974-9576434C2C69}" type="slidenum">
              <a:rPr lang="en-US" smtClean="0"/>
              <a:t>‹#›</a:t>
            </a:fld>
            <a:endParaRPr lang="en-US"/>
          </a:p>
        </p:txBody>
      </p:sp>
    </p:spTree>
    <p:extLst>
      <p:ext uri="{BB962C8B-B14F-4D97-AF65-F5344CB8AC3E}">
        <p14:creationId xmlns:p14="http://schemas.microsoft.com/office/powerpoint/2010/main" val="612119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3815C9-5B39-4C28-9974-9576434C2C69}" type="slidenum">
              <a:rPr lang="en-US" smtClean="0"/>
              <a:t>1</a:t>
            </a:fld>
            <a:endParaRPr lang="en-US"/>
          </a:p>
        </p:txBody>
      </p:sp>
    </p:spTree>
    <p:extLst>
      <p:ext uri="{BB962C8B-B14F-4D97-AF65-F5344CB8AC3E}">
        <p14:creationId xmlns:p14="http://schemas.microsoft.com/office/powerpoint/2010/main" val="895514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3815C9-5B39-4C28-9974-9576434C2C69}" type="slidenum">
              <a:rPr lang="en-US" smtClean="0"/>
              <a:t>4</a:t>
            </a:fld>
            <a:endParaRPr lang="en-US"/>
          </a:p>
        </p:txBody>
      </p:sp>
    </p:spTree>
    <p:extLst>
      <p:ext uri="{BB962C8B-B14F-4D97-AF65-F5344CB8AC3E}">
        <p14:creationId xmlns:p14="http://schemas.microsoft.com/office/powerpoint/2010/main" val="4076690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u="sng" dirty="0" smtClean="0">
                <a:solidFill>
                  <a:srgbClr val="C00000"/>
                </a:solidFill>
              </a:rPr>
              <a:t>Time is needed to move up the value chain, improve skills, focus on productivity and technology investments…</a:t>
            </a:r>
            <a:endParaRPr lang="en-GB" dirty="0"/>
          </a:p>
        </p:txBody>
      </p:sp>
      <p:sp>
        <p:nvSpPr>
          <p:cNvPr id="4" name="Slide Number Placeholder 3"/>
          <p:cNvSpPr>
            <a:spLocks noGrp="1"/>
          </p:cNvSpPr>
          <p:nvPr>
            <p:ph type="sldNum" sz="quarter" idx="10"/>
          </p:nvPr>
        </p:nvSpPr>
        <p:spPr/>
        <p:txBody>
          <a:bodyPr/>
          <a:lstStyle/>
          <a:p>
            <a:pPr>
              <a:defRPr/>
            </a:pPr>
            <a:fld id="{8226D41D-7701-4C43-9B62-61F712C59BB5}" type="slidenum">
              <a:rPr lang="en-GB" smtClean="0"/>
              <a:pPr>
                <a:defRPr/>
              </a:pPr>
              <a:t>13</a:t>
            </a:fld>
            <a:endParaRPr lang="en-GB"/>
          </a:p>
        </p:txBody>
      </p:sp>
    </p:spTree>
    <p:extLst>
      <p:ext uri="{BB962C8B-B14F-4D97-AF65-F5344CB8AC3E}">
        <p14:creationId xmlns:p14="http://schemas.microsoft.com/office/powerpoint/2010/main" val="2515913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226D41D-7701-4C43-9B62-61F712C59BB5}" type="slidenum">
              <a:rPr lang="en-GB" smtClean="0"/>
              <a:pPr>
                <a:defRPr/>
              </a:pPr>
              <a:t>15</a:t>
            </a:fld>
            <a:endParaRPr lang="en-GB"/>
          </a:p>
        </p:txBody>
      </p:sp>
    </p:spTree>
    <p:extLst>
      <p:ext uri="{BB962C8B-B14F-4D97-AF65-F5344CB8AC3E}">
        <p14:creationId xmlns:p14="http://schemas.microsoft.com/office/powerpoint/2010/main" val="390909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3815C9-5B39-4C28-9974-9576434C2C69}" type="slidenum">
              <a:rPr lang="en-US" smtClean="0"/>
              <a:t>22</a:t>
            </a:fld>
            <a:endParaRPr lang="en-US"/>
          </a:p>
        </p:txBody>
      </p:sp>
    </p:spTree>
    <p:extLst>
      <p:ext uri="{BB962C8B-B14F-4D97-AF65-F5344CB8AC3E}">
        <p14:creationId xmlns:p14="http://schemas.microsoft.com/office/powerpoint/2010/main" val="1598327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3815C9-5B39-4C28-9974-9576434C2C69}" type="slidenum">
              <a:rPr lang="en-US" smtClean="0"/>
              <a:t>35</a:t>
            </a:fld>
            <a:endParaRPr lang="en-US"/>
          </a:p>
        </p:txBody>
      </p:sp>
    </p:spTree>
    <p:extLst>
      <p:ext uri="{BB962C8B-B14F-4D97-AF65-F5344CB8AC3E}">
        <p14:creationId xmlns:p14="http://schemas.microsoft.com/office/powerpoint/2010/main" val="3177137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3815C9-5B39-4C28-9974-9576434C2C69}" type="slidenum">
              <a:rPr lang="en-US" smtClean="0"/>
              <a:t>37</a:t>
            </a:fld>
            <a:endParaRPr lang="en-US"/>
          </a:p>
        </p:txBody>
      </p:sp>
    </p:spTree>
    <p:extLst>
      <p:ext uri="{BB962C8B-B14F-4D97-AF65-F5344CB8AC3E}">
        <p14:creationId xmlns:p14="http://schemas.microsoft.com/office/powerpoint/2010/main" val="1313534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3815C9-5B39-4C28-9974-9576434C2C69}" type="slidenum">
              <a:rPr lang="en-US" smtClean="0"/>
              <a:t>50</a:t>
            </a:fld>
            <a:endParaRPr lang="en-US"/>
          </a:p>
        </p:txBody>
      </p:sp>
    </p:spTree>
    <p:extLst>
      <p:ext uri="{BB962C8B-B14F-4D97-AF65-F5344CB8AC3E}">
        <p14:creationId xmlns:p14="http://schemas.microsoft.com/office/powerpoint/2010/main" val="818762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3815C9-5B39-4C28-9974-9576434C2C69}" type="slidenum">
              <a:rPr lang="en-US" smtClean="0"/>
              <a:t>51</a:t>
            </a:fld>
            <a:endParaRPr lang="en-US"/>
          </a:p>
        </p:txBody>
      </p:sp>
    </p:spTree>
    <p:extLst>
      <p:ext uri="{BB962C8B-B14F-4D97-AF65-F5344CB8AC3E}">
        <p14:creationId xmlns:p14="http://schemas.microsoft.com/office/powerpoint/2010/main" val="2998951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00396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3AD704D-E464-4937-B021-98B57EA08986}"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AE133E-690C-4BAD-99F2-C54A5337CD8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24002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AD704D-E464-4937-B021-98B57EA08986}"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AE133E-690C-4BAD-99F2-C54A5337CD84}" type="slidenum">
              <a:rPr lang="en-US" smtClean="0"/>
              <a:t>‹#›</a:t>
            </a:fld>
            <a:endParaRPr lang="en-US"/>
          </a:p>
        </p:txBody>
      </p:sp>
    </p:spTree>
    <p:extLst>
      <p:ext uri="{BB962C8B-B14F-4D97-AF65-F5344CB8AC3E}">
        <p14:creationId xmlns:p14="http://schemas.microsoft.com/office/powerpoint/2010/main" val="179036928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AD704D-E464-4937-B021-98B57EA08986}"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AE133E-690C-4BAD-99F2-C54A5337CD84}" type="slidenum">
              <a:rPr lang="en-US" smtClean="0"/>
              <a:t>‹#›</a:t>
            </a:fld>
            <a:endParaRPr lang="en-US"/>
          </a:p>
        </p:txBody>
      </p:sp>
    </p:spTree>
    <p:extLst>
      <p:ext uri="{BB962C8B-B14F-4D97-AF65-F5344CB8AC3E}">
        <p14:creationId xmlns:p14="http://schemas.microsoft.com/office/powerpoint/2010/main" val="1782248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normAutofit/>
          </a:bodyPr>
          <a:lstStyle>
            <a:lvl1pPr>
              <a:defRPr sz="3200" b="1">
                <a:ln>
                  <a:noFill/>
                </a:ln>
                <a:solidFill>
                  <a:schemeClr val="tx2"/>
                </a:solidFill>
                <a:latin typeface="Rockwell" panose="02060603020205020403"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latin typeface="Rockwell" panose="020606030202050204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DF62F93-4DF1-4C8D-B19A-A98ABF9185AD}"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52600" y="324042"/>
            <a:ext cx="8686800" cy="1304544"/>
          </a:xfrm>
          <a:prstGeom prst="rect">
            <a:avLst/>
          </a:prstGeom>
        </p:spPr>
      </p:pic>
    </p:spTree>
    <p:extLst>
      <p:ext uri="{BB962C8B-B14F-4D97-AF65-F5344CB8AC3E}">
        <p14:creationId xmlns:p14="http://schemas.microsoft.com/office/powerpoint/2010/main" val="354673894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normAutofit/>
          </a:bodyPr>
          <a:lstStyle>
            <a:lvl1pPr>
              <a:defRPr sz="3200" b="1">
                <a:ln>
                  <a:noFill/>
                </a:ln>
                <a:solidFill>
                  <a:schemeClr val="tx1"/>
                </a:solidFill>
                <a:latin typeface="Rockwell" panose="02060603020205020403"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14399" y="4572000"/>
            <a:ext cx="8810171" cy="1784350"/>
          </a:xfrm>
        </p:spPr>
        <p:txBody>
          <a:bodyPr anchor="t">
            <a:normAutofit/>
          </a:bodyPr>
          <a:lstStyle>
            <a:lvl1pPr marL="0" indent="0" algn="l">
              <a:buNone/>
              <a:defRPr sz="2000" b="1">
                <a:solidFill>
                  <a:schemeClr val="accent1">
                    <a:lumMod val="50000"/>
                  </a:schemeClr>
                </a:solidFill>
                <a:latin typeface="Rockwell" panose="020606030202050204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8DF62F93-4DF1-4C8D-B19A-A98ABF9185AD}"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52600" y="324042"/>
            <a:ext cx="8686800" cy="1304544"/>
          </a:xfrm>
          <a:prstGeom prst="rect">
            <a:avLst/>
          </a:prstGeom>
        </p:spPr>
      </p:pic>
    </p:spTree>
    <p:extLst>
      <p:ext uri="{BB962C8B-B14F-4D97-AF65-F5344CB8AC3E}">
        <p14:creationId xmlns:p14="http://schemas.microsoft.com/office/powerpoint/2010/main" val="19582562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66BE97-579B-4FD8-9671-733A7E270816}"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9121D-1266-4A8A-BFE5-BC49E6F7105A}" type="slidenum">
              <a:rPr lang="en-US" smtClean="0"/>
              <a:t>‹#›</a:t>
            </a:fld>
            <a:endParaRPr lang="en-US"/>
          </a:p>
        </p:txBody>
      </p:sp>
    </p:spTree>
    <p:extLst>
      <p:ext uri="{BB962C8B-B14F-4D97-AF65-F5344CB8AC3E}">
        <p14:creationId xmlns:p14="http://schemas.microsoft.com/office/powerpoint/2010/main" val="3286533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66BE97-579B-4FD8-9671-733A7E270816}"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9121D-1266-4A8A-BFE5-BC49E6F7105A}" type="slidenum">
              <a:rPr lang="en-US" smtClean="0"/>
              <a:t>‹#›</a:t>
            </a:fld>
            <a:endParaRPr lang="en-US"/>
          </a:p>
        </p:txBody>
      </p:sp>
    </p:spTree>
    <p:extLst>
      <p:ext uri="{BB962C8B-B14F-4D97-AF65-F5344CB8AC3E}">
        <p14:creationId xmlns:p14="http://schemas.microsoft.com/office/powerpoint/2010/main" val="1579467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66BE97-579B-4FD8-9671-733A7E270816}"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9121D-1266-4A8A-BFE5-BC49E6F7105A}" type="slidenum">
              <a:rPr lang="en-US" smtClean="0"/>
              <a:t>‹#›</a:t>
            </a:fld>
            <a:endParaRPr lang="en-US"/>
          </a:p>
        </p:txBody>
      </p:sp>
    </p:spTree>
    <p:extLst>
      <p:ext uri="{BB962C8B-B14F-4D97-AF65-F5344CB8AC3E}">
        <p14:creationId xmlns:p14="http://schemas.microsoft.com/office/powerpoint/2010/main" val="42741681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66BE97-579B-4FD8-9671-733A7E270816}" type="datetimeFigureOut">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99121D-1266-4A8A-BFE5-BC49E6F7105A}" type="slidenum">
              <a:rPr lang="en-US" smtClean="0"/>
              <a:t>‹#›</a:t>
            </a:fld>
            <a:endParaRPr lang="en-US"/>
          </a:p>
        </p:txBody>
      </p:sp>
    </p:spTree>
    <p:extLst>
      <p:ext uri="{BB962C8B-B14F-4D97-AF65-F5344CB8AC3E}">
        <p14:creationId xmlns:p14="http://schemas.microsoft.com/office/powerpoint/2010/main" val="1639835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66BE97-579B-4FD8-9671-733A7E270816}" type="datetimeFigureOut">
              <a:rPr lang="en-US" smtClean="0"/>
              <a:t>11/4/2015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99121D-1266-4A8A-BFE5-BC49E6F7105A}" type="slidenum">
              <a:rPr lang="en-US" smtClean="0"/>
              <a:t>‹#›</a:t>
            </a:fld>
            <a:endParaRPr lang="en-US"/>
          </a:p>
        </p:txBody>
      </p:sp>
    </p:spTree>
    <p:extLst>
      <p:ext uri="{BB962C8B-B14F-4D97-AF65-F5344CB8AC3E}">
        <p14:creationId xmlns:p14="http://schemas.microsoft.com/office/powerpoint/2010/main" val="17455747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66BE97-579B-4FD8-9671-733A7E270816}" type="datetimeFigureOut">
              <a:rPr lang="en-US" smtClean="0"/>
              <a:t>11/4/2015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99121D-1266-4A8A-BFE5-BC49E6F7105A}" type="slidenum">
              <a:rPr lang="en-US" smtClean="0"/>
              <a:t>‹#›</a:t>
            </a:fld>
            <a:endParaRPr lang="en-US"/>
          </a:p>
        </p:txBody>
      </p:sp>
    </p:spTree>
    <p:extLst>
      <p:ext uri="{BB962C8B-B14F-4D97-AF65-F5344CB8AC3E}">
        <p14:creationId xmlns:p14="http://schemas.microsoft.com/office/powerpoint/2010/main" val="101856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a:xfrm>
            <a:off x="1097280" y="1620982"/>
            <a:ext cx="10058400" cy="447501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AD704D-E464-4937-B021-98B57EA08986}"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AE133E-690C-4BAD-99F2-C54A5337CD84}" type="slidenum">
              <a:rPr lang="en-US" smtClean="0"/>
              <a:t>‹#›</a:t>
            </a:fld>
            <a:endParaRPr lang="en-US"/>
          </a:p>
        </p:txBody>
      </p:sp>
    </p:spTree>
    <p:extLst>
      <p:ext uri="{BB962C8B-B14F-4D97-AF65-F5344CB8AC3E}">
        <p14:creationId xmlns:p14="http://schemas.microsoft.com/office/powerpoint/2010/main" val="66954674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66BE97-579B-4FD8-9671-733A7E270816}" type="datetimeFigureOut">
              <a:rPr lang="en-US" smtClean="0"/>
              <a:t>11/4/2015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99121D-1266-4A8A-BFE5-BC49E6F7105A}" type="slidenum">
              <a:rPr lang="en-US" smtClean="0"/>
              <a:t>‹#›</a:t>
            </a:fld>
            <a:endParaRPr lang="en-US"/>
          </a:p>
        </p:txBody>
      </p:sp>
    </p:spTree>
    <p:extLst>
      <p:ext uri="{BB962C8B-B14F-4D97-AF65-F5344CB8AC3E}">
        <p14:creationId xmlns:p14="http://schemas.microsoft.com/office/powerpoint/2010/main" val="2388892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6BE97-579B-4FD8-9671-733A7E270816}" type="datetimeFigureOut">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99121D-1266-4A8A-BFE5-BC49E6F7105A}" type="slidenum">
              <a:rPr lang="en-US" smtClean="0"/>
              <a:t>‹#›</a:t>
            </a:fld>
            <a:endParaRPr lang="en-US"/>
          </a:p>
        </p:txBody>
      </p:sp>
    </p:spTree>
    <p:extLst>
      <p:ext uri="{BB962C8B-B14F-4D97-AF65-F5344CB8AC3E}">
        <p14:creationId xmlns:p14="http://schemas.microsoft.com/office/powerpoint/2010/main" val="121667258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6BE97-579B-4FD8-9671-733A7E270816}" type="datetimeFigureOut">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99121D-1266-4A8A-BFE5-BC49E6F7105A}" type="slidenum">
              <a:rPr lang="en-US" smtClean="0"/>
              <a:t>‹#›</a:t>
            </a:fld>
            <a:endParaRPr lang="en-US"/>
          </a:p>
        </p:txBody>
      </p:sp>
    </p:spTree>
    <p:extLst>
      <p:ext uri="{BB962C8B-B14F-4D97-AF65-F5344CB8AC3E}">
        <p14:creationId xmlns:p14="http://schemas.microsoft.com/office/powerpoint/2010/main" val="18756548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66BE97-579B-4FD8-9671-733A7E270816}"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9121D-1266-4A8A-BFE5-BC49E6F7105A}" type="slidenum">
              <a:rPr lang="en-US" smtClean="0"/>
              <a:t>‹#›</a:t>
            </a:fld>
            <a:endParaRPr lang="en-US"/>
          </a:p>
        </p:txBody>
      </p:sp>
    </p:spTree>
    <p:extLst>
      <p:ext uri="{BB962C8B-B14F-4D97-AF65-F5344CB8AC3E}">
        <p14:creationId xmlns:p14="http://schemas.microsoft.com/office/powerpoint/2010/main" val="28865672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66BE97-579B-4FD8-9671-733A7E270816}"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9121D-1266-4A8A-BFE5-BC49E6F7105A}" type="slidenum">
              <a:rPr lang="en-US" smtClean="0"/>
              <a:t>‹#›</a:t>
            </a:fld>
            <a:endParaRPr lang="en-US"/>
          </a:p>
        </p:txBody>
      </p:sp>
    </p:spTree>
    <p:extLst>
      <p:ext uri="{BB962C8B-B14F-4D97-AF65-F5344CB8AC3E}">
        <p14:creationId xmlns:p14="http://schemas.microsoft.com/office/powerpoint/2010/main" val="25320422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endParaRPr lang="en-US"/>
          </a:p>
        </p:txBody>
      </p:sp>
      <p:sp>
        <p:nvSpPr>
          <p:cNvPr id="4" name="Date Placeholder 3"/>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5" name="Footer Placeholder 4"/>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8737600" y="6245225"/>
            <a:ext cx="2844800" cy="476250"/>
          </a:xfrm>
        </p:spPr>
        <p:txBody>
          <a:bodyPr/>
          <a:lstStyle>
            <a:lvl1pPr>
              <a:defRPr/>
            </a:lvl1pPr>
          </a:lstStyle>
          <a:p>
            <a:fld id="{CEA1D56A-1D8A-40B4-B727-21E95F39B35E}" type="slidenum">
              <a:rPr lang="en-US" altLang="en-US"/>
              <a:pPr/>
              <a:t>‹#›</a:t>
            </a:fld>
            <a:endParaRPr lang="en-US" altLang="en-US"/>
          </a:p>
        </p:txBody>
      </p:sp>
    </p:spTree>
    <p:extLst>
      <p:ext uri="{BB962C8B-B14F-4D97-AF65-F5344CB8AC3E}">
        <p14:creationId xmlns:p14="http://schemas.microsoft.com/office/powerpoint/2010/main" val="809344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D704D-E464-4937-B021-98B57EA08986}"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AE133E-690C-4BAD-99F2-C54A5337CD8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2194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4"/>
            <a:ext cx="10058400" cy="1092254"/>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3AD704D-E464-4937-B021-98B57EA08986}" type="datetimeFigureOut">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AE133E-690C-4BAD-99F2-C54A5337CD84}" type="slidenum">
              <a:rPr lang="en-US" smtClean="0"/>
              <a:t>‹#›</a:t>
            </a:fld>
            <a:endParaRPr lang="en-US"/>
          </a:p>
        </p:txBody>
      </p:sp>
    </p:spTree>
    <p:extLst>
      <p:ext uri="{BB962C8B-B14F-4D97-AF65-F5344CB8AC3E}">
        <p14:creationId xmlns:p14="http://schemas.microsoft.com/office/powerpoint/2010/main" val="329445533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4"/>
            <a:ext cx="10058400" cy="106019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3AD704D-E464-4937-B021-98B57EA08986}" type="datetimeFigureOut">
              <a:rPr lang="en-US" smtClean="0"/>
              <a:t>11/4/2015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AE133E-690C-4BAD-99F2-C54A5337CD84}" type="slidenum">
              <a:rPr lang="en-US" smtClean="0"/>
              <a:t>‹#›</a:t>
            </a:fld>
            <a:endParaRPr lang="en-US"/>
          </a:p>
        </p:txBody>
      </p:sp>
    </p:spTree>
    <p:extLst>
      <p:ext uri="{BB962C8B-B14F-4D97-AF65-F5344CB8AC3E}">
        <p14:creationId xmlns:p14="http://schemas.microsoft.com/office/powerpoint/2010/main" val="219806094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3AD704D-E464-4937-B021-98B57EA08986}" type="datetimeFigureOut">
              <a:rPr lang="en-US" smtClean="0"/>
              <a:t>11/4/2015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AE133E-690C-4BAD-99F2-C54A5337CD84}" type="slidenum">
              <a:rPr lang="en-US" smtClean="0"/>
              <a:t>‹#›</a:t>
            </a:fld>
            <a:endParaRPr lang="en-US"/>
          </a:p>
        </p:txBody>
      </p:sp>
    </p:spTree>
    <p:extLst>
      <p:ext uri="{BB962C8B-B14F-4D97-AF65-F5344CB8AC3E}">
        <p14:creationId xmlns:p14="http://schemas.microsoft.com/office/powerpoint/2010/main" val="1973440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3AD704D-E464-4937-B021-98B57EA08986}" type="datetimeFigureOut">
              <a:rPr lang="en-US" smtClean="0"/>
              <a:t>11/4/2015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8AE133E-690C-4BAD-99F2-C54A5337CD84}" type="slidenum">
              <a:rPr lang="en-US" smtClean="0"/>
              <a:t>‹#›</a:t>
            </a:fld>
            <a:endParaRPr lang="en-US"/>
          </a:p>
        </p:txBody>
      </p:sp>
    </p:spTree>
    <p:extLst>
      <p:ext uri="{BB962C8B-B14F-4D97-AF65-F5344CB8AC3E}">
        <p14:creationId xmlns:p14="http://schemas.microsoft.com/office/powerpoint/2010/main" val="3501220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3AD704D-E464-4937-B021-98B57EA08986}" type="datetimeFigureOut">
              <a:rPr lang="en-US" smtClean="0"/>
              <a:t>11/4/2015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8AE133E-690C-4BAD-99F2-C54A5337CD84}" type="slidenum">
              <a:rPr lang="en-US" smtClean="0"/>
              <a:t>‹#›</a:t>
            </a:fld>
            <a:endParaRPr lang="en-US"/>
          </a:p>
        </p:txBody>
      </p:sp>
    </p:spTree>
    <p:extLst>
      <p:ext uri="{BB962C8B-B14F-4D97-AF65-F5344CB8AC3E}">
        <p14:creationId xmlns:p14="http://schemas.microsoft.com/office/powerpoint/2010/main" val="252513077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D704D-E464-4937-B021-98B57EA08986}" type="datetimeFigureOut">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AE133E-690C-4BAD-99F2-C54A5337CD84}" type="slidenum">
              <a:rPr lang="en-US" smtClean="0"/>
              <a:t>‹#›</a:t>
            </a:fld>
            <a:endParaRPr lang="en-US"/>
          </a:p>
        </p:txBody>
      </p:sp>
    </p:spTree>
    <p:extLst>
      <p:ext uri="{BB962C8B-B14F-4D97-AF65-F5344CB8AC3E}">
        <p14:creationId xmlns:p14="http://schemas.microsoft.com/office/powerpoint/2010/main" val="1370510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rgbClr val="00396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093909"/>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97280" y="1620982"/>
            <a:ext cx="10058400" cy="4248112"/>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3AD704D-E464-4937-B021-98B57EA08986}" type="datetimeFigureOut">
              <a:rPr lang="en-US" smtClean="0"/>
              <a:t>11/4/2015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8AE133E-690C-4BAD-99F2-C54A5337CD84}" type="slidenum">
              <a:rPr lang="en-US" smtClean="0"/>
              <a:t>‹#›</a:t>
            </a:fld>
            <a:endParaRPr lang="en-US"/>
          </a:p>
        </p:txBody>
      </p:sp>
      <p:cxnSp>
        <p:nvCxnSpPr>
          <p:cNvPr id="10" name="Straight Connector 9"/>
          <p:cNvCxnSpPr/>
          <p:nvPr/>
        </p:nvCxnSpPr>
        <p:spPr>
          <a:xfrm>
            <a:off x="1193532" y="140532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p:nvPr userDrawn="1"/>
        </p:nvPicPr>
        <p:blipFill rotWithShape="1">
          <a:blip r:embed="rId13"/>
          <a:srcRect l="22528" t="28803" r="66654" b="59590"/>
          <a:stretch/>
        </p:blipFill>
        <p:spPr bwMode="auto">
          <a:xfrm>
            <a:off x="65626" y="6434366"/>
            <a:ext cx="551995" cy="390544"/>
          </a:xfrm>
          <a:prstGeom prst="rect">
            <a:avLst/>
          </a:prstGeom>
          <a:noFill/>
          <a:ln w="9525">
            <a:noFill/>
            <a:miter lim="800000"/>
            <a:headEnd/>
            <a:tailEnd/>
          </a:ln>
        </p:spPr>
      </p:pic>
    </p:spTree>
    <p:extLst>
      <p:ext uri="{BB962C8B-B14F-4D97-AF65-F5344CB8AC3E}">
        <p14:creationId xmlns:p14="http://schemas.microsoft.com/office/powerpoint/2010/main" val="137416747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txStyles>
    <p:titleStyle>
      <a:lvl1pPr algn="l" defTabSz="914400" rtl="0" eaLnBrk="1" latinLnBrk="0" hangingPunct="1">
        <a:lnSpc>
          <a:spcPct val="85000"/>
        </a:lnSpc>
        <a:spcBef>
          <a:spcPct val="0"/>
        </a:spcBef>
        <a:buNone/>
        <a:defRPr sz="2400" b="1" kern="1200" spc="-50" baseline="0">
          <a:solidFill>
            <a:schemeClr val="tx1">
              <a:lumMod val="75000"/>
              <a:lumOff val="25000"/>
            </a:schemeClr>
          </a:solidFill>
          <a:latin typeface="Rockwell" panose="02060603020205020403" pitchFamily="18" charset="0"/>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b="1" kern="1200">
          <a:solidFill>
            <a:schemeClr val="tx1">
              <a:lumMod val="75000"/>
              <a:lumOff val="25000"/>
            </a:schemeClr>
          </a:solidFill>
          <a:latin typeface="Rockwell" panose="02060603020205020403" pitchFamily="18"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Rockwell" panose="02060603020205020403" pitchFamily="18"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ckwell" panose="02060603020205020403" pitchFamily="18"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ckwell" panose="02060603020205020403" pitchFamily="18"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ockwell" panose="02060603020205020403" pitchFamily="18"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66BE97-579B-4FD8-9671-733A7E270816}" type="datetimeFigureOut">
              <a:rPr lang="en-US" smtClean="0"/>
              <a:t>11/4/2015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99121D-1266-4A8A-BFE5-BC49E6F7105A}" type="slidenum">
              <a:rPr lang="en-US" smtClean="0"/>
              <a:t>‹#›</a:t>
            </a:fld>
            <a:endParaRPr lang="en-US"/>
          </a:p>
        </p:txBody>
      </p:sp>
    </p:spTree>
    <p:extLst>
      <p:ext uri="{BB962C8B-B14F-4D97-AF65-F5344CB8AC3E}">
        <p14:creationId xmlns:p14="http://schemas.microsoft.com/office/powerpoint/2010/main" val="1942530168"/>
      </p:ext>
    </p:extLst>
  </p:cSld>
  <p:clrMap bg1="lt1" tx1="dk1" bg2="lt2" tx2="dk2" accent1="accent1" accent2="accent2" accent3="accent3" accent4="accent4" accent5="accent5" accent6="accent6" hlink="hlink" folHlink="folHlink"/>
  <p:sldLayoutIdLst>
    <p:sldLayoutId id="2147483673" r:id="rId1"/>
    <p:sldLayoutId id="2147483686"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7" r:id="rId1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chart" Target="../charts/chart26.xml"/><Relationship Id="rId4" Type="http://schemas.openxmlformats.org/officeDocument/2006/relationships/hyperlink" Target="mailto:consulting@hrinc.com.kh"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chart" Target="../charts/chart27.xml"/><Relationship Id="rId4" Type="http://schemas.openxmlformats.org/officeDocument/2006/relationships/hyperlink" Target="mailto:consulting@hrinc.com.kh"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400" dirty="0" smtClean="0"/>
              <a:t>Minimum Wages Update</a:t>
            </a:r>
            <a:br>
              <a:rPr lang="en-US" sz="2400" dirty="0" smtClean="0"/>
            </a:br>
            <a:r>
              <a:rPr lang="en-US" sz="2400" dirty="0" smtClean="0"/>
              <a:t>International Business Club</a:t>
            </a:r>
            <a:endParaRPr lang="en-US" sz="2000" i="1" dirty="0"/>
          </a:p>
        </p:txBody>
      </p:sp>
      <p:sp>
        <p:nvSpPr>
          <p:cNvPr id="3" name="Subtitle 2"/>
          <p:cNvSpPr>
            <a:spLocks noGrp="1"/>
          </p:cNvSpPr>
          <p:nvPr>
            <p:ph type="subTitle" idx="1"/>
          </p:nvPr>
        </p:nvSpPr>
        <p:spPr/>
        <p:txBody>
          <a:bodyPr>
            <a:normAutofit fontScale="85000" lnSpcReduction="20000"/>
          </a:bodyPr>
          <a:lstStyle/>
          <a:p>
            <a:r>
              <a:rPr lang="en-US" dirty="0" smtClean="0"/>
              <a:t>4 November 2015, </a:t>
            </a:r>
            <a:r>
              <a:rPr lang="en-US" dirty="0" err="1" smtClean="0"/>
              <a:t>Cambodiana</a:t>
            </a:r>
            <a:r>
              <a:rPr lang="en-US" dirty="0" smtClean="0"/>
              <a:t> Hotel, Phnom </a:t>
            </a:r>
            <a:r>
              <a:rPr lang="en-US" dirty="0" err="1" smtClean="0"/>
              <a:t>penh</a:t>
            </a:r>
            <a:endParaRPr lang="en-US" dirty="0" smtClean="0"/>
          </a:p>
          <a:p>
            <a:r>
              <a:rPr lang="en-US" dirty="0" smtClean="0"/>
              <a:t>Sandra </a:t>
            </a:r>
            <a:r>
              <a:rPr lang="en-US" dirty="0" err="1" smtClean="0"/>
              <a:t>d’amico</a:t>
            </a:r>
            <a:r>
              <a:rPr lang="en-US" dirty="0" smtClean="0"/>
              <a:t>, Vice president, CAMFEBA</a:t>
            </a:r>
            <a:r>
              <a:rPr lang="en-US" dirty="0"/>
              <a:t> </a:t>
            </a:r>
            <a:endParaRPr lang="en-US" dirty="0" smtClean="0"/>
          </a:p>
          <a:p>
            <a:r>
              <a:rPr lang="en-US" dirty="0" smtClean="0"/>
              <a:t>Managing Director, HRINC Cambodia, BDLINK Cambodia</a:t>
            </a:r>
            <a:endParaRPr lang="en-US" dirty="0" smtClean="0"/>
          </a:p>
        </p:txBody>
      </p:sp>
      <p:pic>
        <p:nvPicPr>
          <p:cNvPr id="4" name="Picture 3"/>
          <p:cNvPicPr/>
          <p:nvPr/>
        </p:nvPicPr>
        <p:blipFill>
          <a:blip r:embed="rId3"/>
          <a:srcRect l="21330" t="28803" r="19715" b="59590"/>
          <a:stretch>
            <a:fillRect/>
          </a:stretch>
        </p:blipFill>
        <p:spPr bwMode="auto">
          <a:xfrm>
            <a:off x="875675" y="330344"/>
            <a:ext cx="10774680" cy="1468475"/>
          </a:xfrm>
          <a:prstGeom prst="rect">
            <a:avLst/>
          </a:prstGeom>
          <a:noFill/>
          <a:ln w="9525">
            <a:noFill/>
            <a:miter lim="800000"/>
            <a:headEnd/>
            <a:tailEnd/>
          </a:ln>
        </p:spPr>
      </p:pic>
    </p:spTree>
    <p:extLst>
      <p:ext uri="{BB962C8B-B14F-4D97-AF65-F5344CB8AC3E}">
        <p14:creationId xmlns:p14="http://schemas.microsoft.com/office/powerpoint/2010/main" val="31287438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economic and industrial relations </a:t>
            </a:r>
            <a:r>
              <a:rPr lang="en-US" dirty="0"/>
              <a:t>environment in </a:t>
            </a:r>
            <a:r>
              <a:rPr lang="en-US" dirty="0" smtClean="0"/>
              <a:t>data</a:t>
            </a:r>
            <a:endParaRPr lang="en-US" dirty="0"/>
          </a:p>
        </p:txBody>
      </p:sp>
      <p:sp>
        <p:nvSpPr>
          <p:cNvPr id="3" name="Subtitle 2"/>
          <p:cNvSpPr>
            <a:spLocks noGrp="1"/>
          </p:cNvSpPr>
          <p:nvPr>
            <p:ph type="subTitle" idx="1"/>
          </p:nvPr>
        </p:nvSpPr>
        <p:spPr>
          <a:xfrm>
            <a:off x="914400" y="4571999"/>
            <a:ext cx="9425354" cy="2022231"/>
          </a:xfrm>
        </p:spPr>
        <p:txBody>
          <a:bodyPr>
            <a:normAutofit/>
          </a:bodyPr>
          <a:lstStyle/>
          <a:p>
            <a:r>
              <a:rPr lang="en-GB" b="1" dirty="0">
                <a:solidFill>
                  <a:srgbClr val="C00000"/>
                </a:solidFill>
              </a:rPr>
              <a:t>CAMFEBA Vision:  Successful Business.  Prosperous Cambodia.</a:t>
            </a:r>
          </a:p>
          <a:p>
            <a:r>
              <a:rPr lang="en-GB" b="1" dirty="0">
                <a:solidFill>
                  <a:srgbClr val="C00000"/>
                </a:solidFill>
              </a:rPr>
              <a:t>Industrial relations peace, stability and predictability, is at the heart of successful business and as a result, jobs and employment opportunities that contribute to a prosperous Cambodia, its people, economy and long term sustainability.  </a:t>
            </a:r>
            <a:endParaRPr lang="en-US" b="1" dirty="0">
              <a:solidFill>
                <a:srgbClr val="C00000"/>
              </a:solidFill>
            </a:endParaRPr>
          </a:p>
        </p:txBody>
      </p:sp>
    </p:spTree>
    <p:extLst>
      <p:ext uri="{BB962C8B-B14F-4D97-AF65-F5344CB8AC3E}">
        <p14:creationId xmlns:p14="http://schemas.microsoft.com/office/powerpoint/2010/main" val="38965977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Cambodia continues to grow, although at a </a:t>
            </a:r>
            <a:r>
              <a:rPr lang="en-US" dirty="0" smtClean="0">
                <a:solidFill>
                  <a:schemeClr val="accent1"/>
                </a:solidFill>
              </a:rPr>
              <a:t>slower pace.  </a:t>
            </a:r>
            <a:endParaRPr lang="en-US" dirty="0">
              <a:solidFill>
                <a:schemeClr val="accent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63607989"/>
              </p:ext>
            </p:extLst>
          </p:nvPr>
        </p:nvGraphicFramePr>
        <p:xfrm>
          <a:off x="1096963" y="1620838"/>
          <a:ext cx="10058400" cy="44751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11598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Economic </a:t>
            </a:r>
            <a:r>
              <a:rPr lang="en-US" dirty="0"/>
              <a:t>and </a:t>
            </a:r>
            <a:r>
              <a:rPr lang="en-US" dirty="0" smtClean="0"/>
              <a:t>industrial </a:t>
            </a:r>
            <a:r>
              <a:rPr lang="en-US" dirty="0"/>
              <a:t>diversification </a:t>
            </a:r>
            <a:r>
              <a:rPr lang="en-US" dirty="0" smtClean="0"/>
              <a:t>is essential </a:t>
            </a:r>
            <a:r>
              <a:rPr lang="en-US" dirty="0"/>
              <a:t>for continued sustained </a:t>
            </a:r>
            <a:r>
              <a:rPr lang="en-US" dirty="0" smtClean="0"/>
              <a:t>growth to achieve lower middle income country status.  </a:t>
            </a:r>
            <a:endParaRPr lang="en-US" dirty="0">
              <a:solidFill>
                <a:schemeClr val="accent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8991061"/>
              </p:ext>
            </p:extLst>
          </p:nvPr>
        </p:nvGraphicFramePr>
        <p:xfrm>
          <a:off x="1096963" y="1620838"/>
          <a:ext cx="10058400" cy="4475162"/>
        </p:xfrm>
        <a:graphic>
          <a:graphicData uri="http://schemas.openxmlformats.org/drawingml/2006/chart">
            <c:chart xmlns:c="http://schemas.openxmlformats.org/drawingml/2006/chart" xmlns:r="http://schemas.openxmlformats.org/officeDocument/2006/relationships" r:id="rId2"/>
          </a:graphicData>
        </a:graphic>
      </p:graphicFrame>
      <p:sp>
        <p:nvSpPr>
          <p:cNvPr id="3" name="Striped Right Arrow 2"/>
          <p:cNvSpPr/>
          <p:nvPr/>
        </p:nvSpPr>
        <p:spPr>
          <a:xfrm rot="1341185">
            <a:off x="8649323" y="4063895"/>
            <a:ext cx="1184223" cy="524655"/>
          </a:xfrm>
          <a:prstGeom prst="striped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47681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Prices paid by buyers are declining rapidly.  </a:t>
            </a:r>
            <a:r>
              <a:rPr lang="en-US" sz="2000" i="1" u="sng" dirty="0" smtClean="0">
                <a:solidFill>
                  <a:srgbClr val="C00000"/>
                </a:solidFill>
              </a:rPr>
              <a:t>This represents the low value added sector Cambodia is competing in and the growing competition in the sector globally.  </a:t>
            </a:r>
            <a:endParaRPr lang="en-GB" sz="2000" i="1" u="sng"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61497939"/>
              </p:ext>
            </p:extLst>
          </p:nvPr>
        </p:nvGraphicFramePr>
        <p:xfrm>
          <a:off x="1097280" y="1843791"/>
          <a:ext cx="9860530" cy="435333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097280" y="6396335"/>
            <a:ext cx="9653666" cy="461665"/>
          </a:xfrm>
          <a:prstGeom prst="rect">
            <a:avLst/>
          </a:prstGeom>
          <a:noFill/>
        </p:spPr>
        <p:txBody>
          <a:bodyPr wrap="square" rtlCol="0">
            <a:spAutoFit/>
          </a:bodyPr>
          <a:lstStyle/>
          <a:p>
            <a:r>
              <a:rPr lang="en-US" sz="1200" dirty="0">
                <a:solidFill>
                  <a:schemeClr val="bg1"/>
                </a:solidFill>
              </a:rPr>
              <a:t>Note: The CPI is rebased to 2000=100</a:t>
            </a:r>
          </a:p>
          <a:p>
            <a:r>
              <a:rPr lang="en-US" sz="1200" dirty="0">
                <a:solidFill>
                  <a:schemeClr val="bg1"/>
                </a:solidFill>
              </a:rPr>
              <a:t>Source: National Institute of Statistics (CPI); United State Bureau of Statistics (U.S Import and Export Price index) </a:t>
            </a:r>
            <a:endParaRPr lang="en-GB" sz="1200" dirty="0">
              <a:solidFill>
                <a:schemeClr val="bg1"/>
              </a:solidFill>
            </a:endParaRPr>
          </a:p>
        </p:txBody>
      </p:sp>
      <p:sp>
        <p:nvSpPr>
          <p:cNvPr id="3" name="Rectangle 2"/>
          <p:cNvSpPr/>
          <p:nvPr/>
        </p:nvSpPr>
        <p:spPr>
          <a:xfrm>
            <a:off x="2133600" y="1470510"/>
            <a:ext cx="8229600" cy="707886"/>
          </a:xfrm>
          <a:prstGeom prst="rect">
            <a:avLst/>
          </a:prstGeom>
        </p:spPr>
        <p:txBody>
          <a:bodyPr wrap="square">
            <a:spAutoFit/>
          </a:bodyPr>
          <a:lstStyle/>
          <a:p>
            <a:pPr algn="ctr">
              <a:defRPr sz="1400" b="0" i="0" u="none" strike="noStrike" kern="1200" spc="0" baseline="0">
                <a:solidFill>
                  <a:prstClr val="black">
                    <a:lumMod val="65000"/>
                    <a:lumOff val="35000"/>
                  </a:prstClr>
                </a:solidFill>
                <a:latin typeface="+mn-lt"/>
                <a:ea typeface="+mn-ea"/>
                <a:cs typeface="+mn-cs"/>
              </a:defRPr>
            </a:pPr>
            <a:r>
              <a:rPr lang="en-US" sz="2000" dirty="0">
                <a:solidFill>
                  <a:srgbClr val="C00000"/>
                </a:solidFill>
                <a:latin typeface="Aharoni" panose="02010803020104030203" pitchFamily="2" charset="-79"/>
                <a:cs typeface="Aharoni" panose="02010803020104030203" pitchFamily="2" charset="-79"/>
              </a:rPr>
              <a:t>Price Faced by Garment Workers and Enterprise in Garment Sector 2000-2014 (Index 2000=100) </a:t>
            </a:r>
            <a:endParaRPr lang="en-GB" sz="2000" dirty="0">
              <a:solidFill>
                <a:srgbClr val="C0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1281773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17920" y="1603948"/>
            <a:ext cx="4937760" cy="4265147"/>
          </a:xfrm>
        </p:spPr>
        <p:txBody>
          <a:bodyPr>
            <a:normAutofit fontScale="92500" lnSpcReduction="10000"/>
          </a:bodyPr>
          <a:lstStyle/>
          <a:p>
            <a:r>
              <a:rPr lang="en-US" dirty="0"/>
              <a:t>GTS however, faced with several challenges. </a:t>
            </a:r>
            <a:endParaRPr lang="en-US" dirty="0" smtClean="0"/>
          </a:p>
          <a:p>
            <a:pPr lvl="1"/>
            <a:r>
              <a:rPr lang="en-US" dirty="0" smtClean="0"/>
              <a:t>Continued </a:t>
            </a:r>
            <a:r>
              <a:rPr lang="en-US" dirty="0"/>
              <a:t>appreciation of US dollar and emergence of other low wage manufacturing countries</a:t>
            </a:r>
          </a:p>
          <a:p>
            <a:pPr lvl="1"/>
            <a:r>
              <a:rPr lang="en-US" dirty="0"/>
              <a:t>Increased regional competitors on wage and productivity.  Myanmar accelerating at a rapid rate, but other countries too – Bangladesh, Indonesia, Vietnam</a:t>
            </a:r>
          </a:p>
          <a:p>
            <a:pPr lvl="2"/>
            <a:r>
              <a:rPr lang="en-US" dirty="0"/>
              <a:t>Larger workforces – lower wages</a:t>
            </a:r>
          </a:p>
          <a:p>
            <a:pPr lvl="2"/>
            <a:r>
              <a:rPr lang="en-US" dirty="0"/>
              <a:t>Larger consumer markets</a:t>
            </a:r>
          </a:p>
          <a:p>
            <a:pPr lvl="2"/>
            <a:r>
              <a:rPr lang="en-US" dirty="0"/>
              <a:t>Better </a:t>
            </a:r>
            <a:r>
              <a:rPr lang="en-US" dirty="0" smtClean="0"/>
              <a:t>infrastructure</a:t>
            </a:r>
          </a:p>
          <a:p>
            <a:pPr lvl="2"/>
            <a:r>
              <a:rPr lang="en-US" dirty="0" smtClean="0"/>
              <a:t>TPP and its potential impacts – medium to long term?</a:t>
            </a:r>
            <a:endParaRPr lang="en-US" dirty="0"/>
          </a:p>
          <a:p>
            <a:pPr lvl="2"/>
            <a:r>
              <a:rPr lang="en-US" dirty="0"/>
              <a:t>….</a:t>
            </a:r>
          </a:p>
          <a:p>
            <a:pPr lvl="1"/>
            <a:r>
              <a:rPr lang="en-US" dirty="0"/>
              <a:t>Continued concerns about stability of industrial relations.</a:t>
            </a:r>
          </a:p>
          <a:p>
            <a:pPr lvl="2"/>
            <a:r>
              <a:rPr lang="en-US" dirty="0" smtClean="0"/>
              <a:t>Growth is slowing.  The sector needs to manage its competitiveness carefully</a:t>
            </a:r>
            <a:endParaRPr lang="en-US" dirty="0"/>
          </a:p>
          <a:p>
            <a:endParaRPr lang="en-US" dirty="0"/>
          </a:p>
        </p:txBody>
      </p:sp>
      <p:sp>
        <p:nvSpPr>
          <p:cNvPr id="6" name="Title 1"/>
          <p:cNvSpPr>
            <a:spLocks noGrp="1"/>
          </p:cNvSpPr>
          <p:nvPr>
            <p:ph type="title"/>
          </p:nvPr>
        </p:nvSpPr>
        <p:spPr>
          <a:xfrm>
            <a:off x="1097280" y="286603"/>
            <a:ext cx="10058400" cy="1093909"/>
          </a:xfrm>
        </p:spPr>
        <p:txBody>
          <a:bodyPr/>
          <a:lstStyle/>
          <a:p>
            <a:r>
              <a:rPr lang="en-US" dirty="0" smtClean="0"/>
              <a:t>GTS with a rapidly growing construction and services (finance, real estate) sector will be the drivers of economic growth in Cambodia, </a:t>
            </a:r>
            <a:r>
              <a:rPr lang="en-US" i="1" dirty="0" smtClean="0"/>
              <a:t>if our GTS sector diversifies and moves into more value added work…</a:t>
            </a:r>
            <a:endParaRPr lang="en-US" dirty="0"/>
          </a:p>
        </p:txBody>
      </p:sp>
      <p:pic>
        <p:nvPicPr>
          <p:cNvPr id="8" name="Content Placeholder 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96963" y="2211388"/>
            <a:ext cx="4938712" cy="3292474"/>
          </a:xfrm>
        </p:spPr>
      </p:pic>
    </p:spTree>
    <p:extLst>
      <p:ext uri="{BB962C8B-B14F-4D97-AF65-F5344CB8AC3E}">
        <p14:creationId xmlns:p14="http://schemas.microsoft.com/office/powerpoint/2010/main" val="9934335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Our international market share has increased slowly given the corresponding number of factories that have set up in the country in 2010, 2011, 2012. </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29033700"/>
              </p:ext>
            </p:extLst>
          </p:nvPr>
        </p:nvGraphicFramePr>
        <p:xfrm>
          <a:off x="1484026" y="1447800"/>
          <a:ext cx="9671654"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113613" y="1447801"/>
            <a:ext cx="8219107" cy="646331"/>
          </a:xfrm>
          <a:prstGeom prst="rect">
            <a:avLst/>
          </a:prstGeom>
          <a:noFill/>
          <a:ln>
            <a:noFill/>
          </a:ln>
        </p:spPr>
        <p:txBody>
          <a:bodyPr wrap="square" rtlCol="0">
            <a:spAutoFit/>
          </a:bodyPr>
          <a:lstStyle/>
          <a:p>
            <a:pPr algn="ctr"/>
            <a:r>
              <a:rPr lang="en-US" u="sng" dirty="0">
                <a:solidFill>
                  <a:srgbClr val="C00000"/>
                </a:solidFill>
                <a:latin typeface="Aharoni" panose="02010803020104030203" pitchFamily="2" charset="-79"/>
                <a:cs typeface="Aharoni" panose="02010803020104030203" pitchFamily="2" charset="-79"/>
              </a:rPr>
              <a:t>Market share of selected Asian garment exporters, </a:t>
            </a:r>
            <a:r>
              <a:rPr lang="en-US" u="sng" dirty="0" smtClean="0">
                <a:solidFill>
                  <a:srgbClr val="C00000"/>
                </a:solidFill>
                <a:latin typeface="Aharoni" panose="02010803020104030203" pitchFamily="2" charset="-79"/>
                <a:cs typeface="Aharoni" panose="02010803020104030203" pitchFamily="2" charset="-79"/>
              </a:rPr>
              <a:t>1995-2013</a:t>
            </a:r>
          </a:p>
          <a:p>
            <a:pPr algn="ctr"/>
            <a:r>
              <a:rPr lang="en-US" u="sng" dirty="0" smtClean="0">
                <a:solidFill>
                  <a:srgbClr val="C00000"/>
                </a:solidFill>
                <a:latin typeface="Aharoni" panose="02010803020104030203" pitchFamily="2" charset="-79"/>
                <a:cs typeface="Aharoni" panose="02010803020104030203" pitchFamily="2" charset="-79"/>
              </a:rPr>
              <a:t>(% </a:t>
            </a:r>
            <a:r>
              <a:rPr lang="en-US" u="sng" dirty="0">
                <a:solidFill>
                  <a:srgbClr val="C00000"/>
                </a:solidFill>
                <a:latin typeface="Aharoni" panose="02010803020104030203" pitchFamily="2" charset="-79"/>
                <a:cs typeface="Aharoni" panose="02010803020104030203" pitchFamily="2" charset="-79"/>
              </a:rPr>
              <a:t>of total export from developing countries) </a:t>
            </a:r>
            <a:endParaRPr lang="en-GB" u="sng" dirty="0">
              <a:solidFill>
                <a:srgbClr val="C00000"/>
              </a:solidFill>
              <a:latin typeface="Aharoni" panose="02010803020104030203" pitchFamily="2" charset="-79"/>
              <a:cs typeface="Aharoni" panose="02010803020104030203" pitchFamily="2" charset="-79"/>
            </a:endParaRPr>
          </a:p>
        </p:txBody>
      </p:sp>
      <p:sp>
        <p:nvSpPr>
          <p:cNvPr id="3" name="TextBox 2"/>
          <p:cNvSpPr txBox="1"/>
          <p:nvPr/>
        </p:nvSpPr>
        <p:spPr>
          <a:xfrm>
            <a:off x="1484026" y="6382063"/>
            <a:ext cx="5410200" cy="261610"/>
          </a:xfrm>
          <a:prstGeom prst="rect">
            <a:avLst/>
          </a:prstGeom>
          <a:noFill/>
        </p:spPr>
        <p:txBody>
          <a:bodyPr wrap="square" rtlCol="0">
            <a:spAutoFit/>
          </a:bodyPr>
          <a:lstStyle/>
          <a:p>
            <a:r>
              <a:rPr lang="en-US" sz="1100" dirty="0">
                <a:solidFill>
                  <a:schemeClr val="bg1"/>
                </a:solidFill>
              </a:rPr>
              <a:t>Source: </a:t>
            </a:r>
            <a:r>
              <a:rPr lang="en-US" sz="1100" dirty="0" err="1">
                <a:solidFill>
                  <a:schemeClr val="bg1"/>
                </a:solidFill>
              </a:rPr>
              <a:t>UNCTADstat</a:t>
            </a:r>
            <a:r>
              <a:rPr lang="en-US" sz="1100" dirty="0">
                <a:solidFill>
                  <a:schemeClr val="bg1"/>
                </a:solidFill>
              </a:rPr>
              <a:t> </a:t>
            </a:r>
            <a:r>
              <a:rPr lang="en-US" sz="1100" dirty="0" smtClean="0">
                <a:solidFill>
                  <a:schemeClr val="bg1"/>
                </a:solidFill>
              </a:rPr>
              <a:t>, ILO training for workers and employers</a:t>
            </a:r>
            <a:endParaRPr lang="en-GB" sz="1100" dirty="0">
              <a:solidFill>
                <a:schemeClr val="bg1"/>
              </a:solidFill>
            </a:endParaRPr>
          </a:p>
        </p:txBody>
      </p:sp>
    </p:spTree>
    <p:extLst>
      <p:ext uri="{BB962C8B-B14F-4D97-AF65-F5344CB8AC3E}">
        <p14:creationId xmlns:p14="http://schemas.microsoft.com/office/powerpoint/2010/main" val="6531821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Union proliferation is a significant challenge. Collective Bargaining is not playing a constructive role in protecting worker and employer rights and industry stability.</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35563830"/>
              </p:ext>
            </p:extLst>
          </p:nvPr>
        </p:nvGraphicFramePr>
        <p:xfrm>
          <a:off x="1096963" y="1620838"/>
          <a:ext cx="10058400" cy="447516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097280" y="6383217"/>
            <a:ext cx="7847020" cy="261610"/>
          </a:xfrm>
          <a:prstGeom prst="rect">
            <a:avLst/>
          </a:prstGeom>
          <a:noFill/>
        </p:spPr>
        <p:txBody>
          <a:bodyPr wrap="none" rtlCol="0">
            <a:spAutoFit/>
          </a:bodyPr>
          <a:lstStyle/>
          <a:p>
            <a:r>
              <a:rPr lang="en-US" sz="1100" dirty="0" smtClean="0">
                <a:solidFill>
                  <a:schemeClr val="bg1"/>
                </a:solidFill>
              </a:rPr>
              <a:t>Notes:  GMAC, May 2015, MOLVT data on unions, May 2015.  90 percent of total unions represented are active in the garment sector.</a:t>
            </a:r>
            <a:endParaRPr lang="en-US" sz="1100" dirty="0">
              <a:solidFill>
                <a:schemeClr val="bg1"/>
              </a:solidFill>
            </a:endParaRPr>
          </a:p>
        </p:txBody>
      </p:sp>
    </p:spTree>
    <p:extLst>
      <p:ext uri="{BB962C8B-B14F-4D97-AF65-F5344CB8AC3E}">
        <p14:creationId xmlns:p14="http://schemas.microsoft.com/office/powerpoint/2010/main" val="36217047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Cambodia is regretfully considered to be a high </a:t>
            </a:r>
            <a:r>
              <a:rPr lang="en-US" u="sng" dirty="0" smtClean="0"/>
              <a:t>labour risk </a:t>
            </a:r>
            <a:r>
              <a:rPr lang="en-US" dirty="0" smtClean="0"/>
              <a:t>country</a:t>
            </a:r>
            <a:endParaRPr lang="en-US" dirty="0"/>
          </a:p>
        </p:txBody>
      </p:sp>
      <p:sp>
        <p:nvSpPr>
          <p:cNvPr id="4" name="Rectangle 3"/>
          <p:cNvSpPr>
            <a:spLocks noChangeArrowheads="1"/>
          </p:cNvSpPr>
          <p:nvPr/>
        </p:nvSpPr>
        <p:spPr bwMode="auto">
          <a:xfrm>
            <a:off x="965366" y="6336470"/>
            <a:ext cx="10601793" cy="521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r>
              <a:rPr lang="en-MY" altLang="en-US" sz="1400" b="1" dirty="0">
                <a:solidFill>
                  <a:schemeClr val="bg1"/>
                </a:solidFill>
              </a:rPr>
              <a:t>Labor </a:t>
            </a:r>
            <a:r>
              <a:rPr lang="en-MY" altLang="en-US" sz="1400" b="1" dirty="0" smtClean="0">
                <a:solidFill>
                  <a:schemeClr val="bg1"/>
                </a:solidFill>
              </a:rPr>
              <a:t>Risk:  U.S</a:t>
            </a:r>
            <a:r>
              <a:rPr lang="en-MY" altLang="en-US" sz="1400" b="1" dirty="0">
                <a:solidFill>
                  <a:schemeClr val="bg1"/>
                </a:solidFill>
              </a:rPr>
              <a:t>. Department of Commerce</a:t>
            </a:r>
            <a:r>
              <a:rPr lang="en-MY" altLang="en-US" sz="1400" dirty="0">
                <a:solidFill>
                  <a:schemeClr val="bg1"/>
                </a:solidFill>
              </a:rPr>
              <a:t/>
            </a:r>
            <a:br>
              <a:rPr lang="en-MY" altLang="en-US" sz="1400" dirty="0">
                <a:solidFill>
                  <a:schemeClr val="bg1"/>
                </a:solidFill>
              </a:rPr>
            </a:br>
            <a:r>
              <a:rPr lang="en-US" altLang="en-US" sz="1400" dirty="0">
                <a:solidFill>
                  <a:schemeClr val="bg1"/>
                </a:solidFill>
              </a:rPr>
              <a:t>Source: Economics and Statistics Administration analysis using data from the Economist Intelligence Unit</a:t>
            </a:r>
            <a:r>
              <a:rPr lang="en-US" altLang="en-US" sz="1400" dirty="0" smtClean="0">
                <a:solidFill>
                  <a:schemeClr val="bg1"/>
                </a:solidFill>
              </a:rPr>
              <a:t>. 2015</a:t>
            </a:r>
            <a:endParaRPr lang="en-US" altLang="en-US" sz="1400" dirty="0">
              <a:solidFill>
                <a:schemeClr val="bg1"/>
              </a:solidFill>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366" y="1620982"/>
            <a:ext cx="10627299" cy="471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76675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Cambodia vs. Competitor Manufacturing countries</a:t>
            </a:r>
            <a:endParaRPr lang="en-US" dirty="0"/>
          </a:p>
        </p:txBody>
      </p:sp>
      <p:sp>
        <p:nvSpPr>
          <p:cNvPr id="4" name="Subtitle 2"/>
          <p:cNvSpPr>
            <a:spLocks noGrp="1"/>
          </p:cNvSpPr>
          <p:nvPr>
            <p:ph type="subTitle" idx="1"/>
          </p:nvPr>
        </p:nvSpPr>
        <p:spPr>
          <a:xfrm>
            <a:off x="914400" y="4571999"/>
            <a:ext cx="9425354" cy="2022231"/>
          </a:xfrm>
        </p:spPr>
        <p:txBody>
          <a:bodyPr>
            <a:normAutofit/>
          </a:bodyPr>
          <a:lstStyle/>
          <a:p>
            <a:r>
              <a:rPr lang="en-GB" b="1" dirty="0">
                <a:solidFill>
                  <a:srgbClr val="C00000"/>
                </a:solidFill>
              </a:rPr>
              <a:t>CAMFEBA Vision:  Successful Business.  Prosperous Cambodia.</a:t>
            </a:r>
          </a:p>
          <a:p>
            <a:r>
              <a:rPr lang="en-GB" b="1" dirty="0">
                <a:solidFill>
                  <a:srgbClr val="C00000"/>
                </a:solidFill>
              </a:rPr>
              <a:t>Industrial relations peace, stability and predictability, is at the heart of successful business and as a result, jobs and employment opportunities that contribute to a prosperous Cambodia, its people, economy and long term sustainability.  </a:t>
            </a:r>
            <a:endParaRPr lang="en-US" b="1" dirty="0">
              <a:solidFill>
                <a:srgbClr val="C00000"/>
              </a:solidFill>
            </a:endParaRPr>
          </a:p>
        </p:txBody>
      </p:sp>
    </p:spTree>
    <p:extLst>
      <p:ext uri="{BB962C8B-B14F-4D97-AF65-F5344CB8AC3E}">
        <p14:creationId xmlns:p14="http://schemas.microsoft.com/office/powerpoint/2010/main" val="20926051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Labour Productivity:  </a:t>
            </a:r>
            <a:r>
              <a:rPr lang="en-US" i="1" dirty="0" smtClean="0">
                <a:solidFill>
                  <a:srgbClr val="C00000"/>
                </a:solidFill>
              </a:rPr>
              <a:t>Would you Invest in Cambodia?</a:t>
            </a:r>
            <a:br>
              <a:rPr lang="en-US" i="1" dirty="0" smtClean="0">
                <a:solidFill>
                  <a:srgbClr val="C00000"/>
                </a:solidFill>
              </a:rPr>
            </a:br>
            <a:r>
              <a:rPr lang="en-US" dirty="0" smtClean="0"/>
              <a:t>Our productivity is dismal and our wages higher than the general productivity wage trend line…</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992293625"/>
              </p:ext>
            </p:extLst>
          </p:nvPr>
        </p:nvGraphicFramePr>
        <p:xfrm>
          <a:off x="709863" y="1632463"/>
          <a:ext cx="10445817" cy="458366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097280" y="1380512"/>
            <a:ext cx="7277100" cy="369332"/>
          </a:xfrm>
          <a:prstGeom prst="rect">
            <a:avLst/>
          </a:prstGeom>
          <a:noFill/>
          <a:ln>
            <a:noFill/>
          </a:ln>
        </p:spPr>
        <p:txBody>
          <a:bodyPr wrap="square" rtlCol="0">
            <a:spAutoFit/>
          </a:bodyPr>
          <a:lstStyle/>
          <a:p>
            <a:r>
              <a:rPr lang="en-US" u="sng" dirty="0" smtClean="0">
                <a:latin typeface="Gill Sans MT" panose="020B0502020104020203" pitchFamily="34" charset="0"/>
              </a:rPr>
              <a:t>Labour productivity and average monthly wage, 2012 (US$ and PPP)</a:t>
            </a:r>
            <a:r>
              <a:rPr lang="en-US" u="sng" dirty="0" smtClean="0"/>
              <a:t> </a:t>
            </a:r>
            <a:endParaRPr lang="en-GB" u="sng" dirty="0"/>
          </a:p>
        </p:txBody>
      </p:sp>
      <p:sp>
        <p:nvSpPr>
          <p:cNvPr id="8" name="TextBox 7"/>
          <p:cNvSpPr txBox="1"/>
          <p:nvPr/>
        </p:nvSpPr>
        <p:spPr>
          <a:xfrm>
            <a:off x="1097280" y="6386757"/>
            <a:ext cx="7696200" cy="430887"/>
          </a:xfrm>
          <a:prstGeom prst="rect">
            <a:avLst/>
          </a:prstGeom>
          <a:noFill/>
        </p:spPr>
        <p:txBody>
          <a:bodyPr wrap="square" rtlCol="0">
            <a:spAutoFit/>
          </a:bodyPr>
          <a:lstStyle/>
          <a:p>
            <a:r>
              <a:rPr lang="en-US" sz="1100" dirty="0" smtClean="0">
                <a:solidFill>
                  <a:schemeClr val="bg1"/>
                </a:solidFill>
              </a:rPr>
              <a:t>ILO: Global wage database: Trends econometric Models, Jan 2014.  Only broadly comparable figures based on national labour force surveys have been included. All data are for 2012, with the exception of Lao PDR(2010) Nepal (2008), and Pakistan (2011)</a:t>
            </a:r>
            <a:endParaRPr lang="en-GB" sz="1100" dirty="0">
              <a:solidFill>
                <a:schemeClr val="bg1"/>
              </a:solidFill>
            </a:endParaRPr>
          </a:p>
        </p:txBody>
      </p:sp>
    </p:spTree>
    <p:extLst>
      <p:ext uri="{BB962C8B-B14F-4D97-AF65-F5344CB8AC3E}">
        <p14:creationId xmlns:p14="http://schemas.microsoft.com/office/powerpoint/2010/main" val="3813288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Minimum Wages Review</a:t>
            </a:r>
            <a:br>
              <a:rPr lang="en-US" dirty="0" smtClean="0"/>
            </a:br>
            <a:r>
              <a:rPr lang="en-US" dirty="0" smtClean="0"/>
              <a:t>The Employer’s Position</a:t>
            </a:r>
            <a:endParaRPr lang="en-US" dirty="0"/>
          </a:p>
        </p:txBody>
      </p:sp>
      <p:sp>
        <p:nvSpPr>
          <p:cNvPr id="3" name="Subtitle 2"/>
          <p:cNvSpPr>
            <a:spLocks noGrp="1"/>
          </p:cNvSpPr>
          <p:nvPr>
            <p:ph type="subTitle" idx="1"/>
          </p:nvPr>
        </p:nvSpPr>
        <p:spPr>
          <a:xfrm>
            <a:off x="914400" y="4572000"/>
            <a:ext cx="10058400" cy="1776046"/>
          </a:xfrm>
        </p:spPr>
        <p:txBody>
          <a:bodyPr>
            <a:normAutofit/>
          </a:bodyPr>
          <a:lstStyle/>
          <a:p>
            <a:r>
              <a:rPr lang="en-GB" b="1" dirty="0" smtClean="0">
                <a:solidFill>
                  <a:srgbClr val="C00000"/>
                </a:solidFill>
              </a:rPr>
              <a:t>CAMFEBA Vision:  Successful Business.  Prosperous Cambodia.</a:t>
            </a:r>
          </a:p>
          <a:p>
            <a:r>
              <a:rPr lang="en-GB" b="1" dirty="0" smtClean="0">
                <a:solidFill>
                  <a:srgbClr val="C00000"/>
                </a:solidFill>
              </a:rPr>
              <a:t>Industrial </a:t>
            </a:r>
            <a:r>
              <a:rPr lang="en-GB" b="1" dirty="0">
                <a:solidFill>
                  <a:srgbClr val="C00000"/>
                </a:solidFill>
              </a:rPr>
              <a:t>relations peace, stability and predictability, is at the heart of successful business and as a result, jobs and employment opportunities that contribute to a prosperous Cambodia, its people, economy and long term sustainability.  </a:t>
            </a:r>
            <a:endParaRPr lang="en-US" b="1" dirty="0">
              <a:solidFill>
                <a:srgbClr val="C00000"/>
              </a:solidFill>
            </a:endParaRPr>
          </a:p>
        </p:txBody>
      </p:sp>
    </p:spTree>
    <p:extLst>
      <p:ext uri="{BB962C8B-B14F-4D97-AF65-F5344CB8AC3E}">
        <p14:creationId xmlns:p14="http://schemas.microsoft.com/office/powerpoint/2010/main" val="18867616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Cambodia minimum wage is high for the type of manufacturing we are competing in. 30 – 95 percent higher compared to lowest applicable minimum wages in direct competitive countries (green bars)…. </a:t>
            </a:r>
            <a:br>
              <a:rPr lang="en-US" dirty="0" smtClean="0"/>
            </a:br>
            <a:r>
              <a:rPr lang="en-US" dirty="0" smtClean="0"/>
              <a:t>(2015 data)</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1491957"/>
              </p:ext>
            </p:extLst>
          </p:nvPr>
        </p:nvGraphicFramePr>
        <p:xfrm>
          <a:off x="749508" y="1620838"/>
          <a:ext cx="10762937" cy="447516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097280" y="6386757"/>
            <a:ext cx="7696200" cy="261610"/>
          </a:xfrm>
          <a:prstGeom prst="rect">
            <a:avLst/>
          </a:prstGeom>
          <a:noFill/>
        </p:spPr>
        <p:txBody>
          <a:bodyPr wrap="square" rtlCol="0">
            <a:spAutoFit/>
          </a:bodyPr>
          <a:lstStyle/>
          <a:p>
            <a:r>
              <a:rPr lang="en-US" sz="1100" dirty="0" smtClean="0">
                <a:solidFill>
                  <a:schemeClr val="bg1"/>
                </a:solidFill>
              </a:rPr>
              <a:t>Source:  ILO wages data base and CAMFEBA Data presentation</a:t>
            </a:r>
            <a:endParaRPr lang="en-GB" sz="1100" dirty="0">
              <a:solidFill>
                <a:schemeClr val="bg1"/>
              </a:solidFill>
            </a:endParaRPr>
          </a:p>
        </p:txBody>
      </p:sp>
    </p:spTree>
    <p:extLst>
      <p:ext uri="{BB962C8B-B14F-4D97-AF65-F5344CB8AC3E}">
        <p14:creationId xmlns:p14="http://schemas.microsoft.com/office/powerpoint/2010/main" val="24270110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Compared to the highest minimum wage in countries we compete against, Cambodia remains high.  Coupled with low productivity, the GTS sector requires time to innovate, invest and move up the value chain</a:t>
            </a:r>
            <a:r>
              <a:rPr lang="en-US" dirty="0"/>
              <a:t>. (2015 data)</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769941691"/>
              </p:ext>
            </p:extLst>
          </p:nvPr>
        </p:nvGraphicFramePr>
        <p:xfrm>
          <a:off x="823873" y="1620838"/>
          <a:ext cx="10748534" cy="447516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097280" y="6386757"/>
            <a:ext cx="7696200" cy="261610"/>
          </a:xfrm>
          <a:prstGeom prst="rect">
            <a:avLst/>
          </a:prstGeom>
          <a:noFill/>
        </p:spPr>
        <p:txBody>
          <a:bodyPr wrap="square" rtlCol="0">
            <a:spAutoFit/>
          </a:bodyPr>
          <a:lstStyle/>
          <a:p>
            <a:r>
              <a:rPr lang="en-US" sz="1100" dirty="0" smtClean="0">
                <a:solidFill>
                  <a:schemeClr val="bg1"/>
                </a:solidFill>
              </a:rPr>
              <a:t>Source:  ILO Wages database and CAMFEBA Data presentation</a:t>
            </a:r>
            <a:endParaRPr lang="en-GB" sz="1100" dirty="0">
              <a:solidFill>
                <a:schemeClr val="bg1"/>
              </a:solidFill>
            </a:endParaRPr>
          </a:p>
        </p:txBody>
      </p:sp>
    </p:spTree>
    <p:extLst>
      <p:ext uri="{BB962C8B-B14F-4D97-AF65-F5344CB8AC3E}">
        <p14:creationId xmlns:p14="http://schemas.microsoft.com/office/powerpoint/2010/main" val="36113037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Cambodia’s public holidays are </a:t>
            </a:r>
            <a:r>
              <a:rPr lang="en-US" dirty="0" smtClean="0">
                <a:solidFill>
                  <a:srgbClr val="C00000"/>
                </a:solidFill>
              </a:rPr>
              <a:t>in excess of 70 to 240 percent </a:t>
            </a:r>
            <a:r>
              <a:rPr lang="en-US" dirty="0" smtClean="0"/>
              <a:t>compared to other competing manufacturing </a:t>
            </a:r>
            <a:r>
              <a:rPr lang="en-US" dirty="0"/>
              <a:t>countries. (2015 data)</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266832366"/>
              </p:ext>
            </p:extLst>
          </p:nvPr>
        </p:nvGraphicFramePr>
        <p:xfrm>
          <a:off x="1096963" y="1620838"/>
          <a:ext cx="10058400" cy="447516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792479" y="6427113"/>
            <a:ext cx="10362883" cy="261610"/>
          </a:xfrm>
          <a:prstGeom prst="rect">
            <a:avLst/>
          </a:prstGeom>
          <a:noFill/>
        </p:spPr>
        <p:txBody>
          <a:bodyPr wrap="square" rtlCol="0">
            <a:spAutoFit/>
          </a:bodyPr>
          <a:lstStyle/>
          <a:p>
            <a:r>
              <a:rPr lang="en-US" sz="1100" dirty="0" smtClean="0">
                <a:solidFill>
                  <a:schemeClr val="bg1"/>
                </a:solidFill>
              </a:rPr>
              <a:t>Data by ILO and calculated and presented by CAMFEBA.</a:t>
            </a:r>
            <a:endParaRPr lang="en-GB" sz="1100" dirty="0">
              <a:solidFill>
                <a:schemeClr val="bg1"/>
              </a:solidFill>
            </a:endParaRPr>
          </a:p>
        </p:txBody>
      </p:sp>
    </p:spTree>
    <p:extLst>
      <p:ext uri="{BB962C8B-B14F-4D97-AF65-F5344CB8AC3E}">
        <p14:creationId xmlns:p14="http://schemas.microsoft.com/office/powerpoint/2010/main" val="8369917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Annual Leave days are </a:t>
            </a:r>
            <a:r>
              <a:rPr lang="en-US" dirty="0">
                <a:solidFill>
                  <a:srgbClr val="C00000"/>
                </a:solidFill>
              </a:rPr>
              <a:t>in excess of 50 to 260 percent</a:t>
            </a:r>
            <a:r>
              <a:rPr lang="en-US" dirty="0"/>
              <a:t> </a:t>
            </a:r>
            <a:r>
              <a:rPr lang="en-US" dirty="0" smtClean="0"/>
              <a:t>compared to other competing manufacturing </a:t>
            </a:r>
            <a:r>
              <a:rPr lang="en-US" dirty="0"/>
              <a:t>countries. (2015 data)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32380369"/>
              </p:ext>
            </p:extLst>
          </p:nvPr>
        </p:nvGraphicFramePr>
        <p:xfrm>
          <a:off x="1096963" y="1620838"/>
          <a:ext cx="10058400" cy="447516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792479" y="6427113"/>
            <a:ext cx="10362883" cy="261610"/>
          </a:xfrm>
          <a:prstGeom prst="rect">
            <a:avLst/>
          </a:prstGeom>
          <a:noFill/>
        </p:spPr>
        <p:txBody>
          <a:bodyPr wrap="square" rtlCol="0">
            <a:spAutoFit/>
          </a:bodyPr>
          <a:lstStyle/>
          <a:p>
            <a:r>
              <a:rPr lang="en-US" sz="1100" dirty="0" smtClean="0">
                <a:solidFill>
                  <a:schemeClr val="bg1"/>
                </a:solidFill>
              </a:rPr>
              <a:t>Data by ILO and calculated and presented by CAMFEBA.</a:t>
            </a:r>
            <a:endParaRPr lang="en-GB" sz="1100" dirty="0">
              <a:solidFill>
                <a:schemeClr val="bg1"/>
              </a:solidFill>
            </a:endParaRPr>
          </a:p>
        </p:txBody>
      </p:sp>
    </p:spTree>
    <p:extLst>
      <p:ext uri="{BB962C8B-B14F-4D97-AF65-F5344CB8AC3E}">
        <p14:creationId xmlns:p14="http://schemas.microsoft.com/office/powerpoint/2010/main" val="36354833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Overall, total paid days </a:t>
            </a:r>
            <a:r>
              <a:rPr lang="en-US" dirty="0" smtClean="0"/>
              <a:t>off </a:t>
            </a:r>
            <a:r>
              <a:rPr lang="en-US" dirty="0"/>
              <a:t>compared to other countries is in excess of 60 to 180 </a:t>
            </a:r>
            <a:r>
              <a:rPr lang="en-US" dirty="0" smtClean="0"/>
              <a:t>percent</a:t>
            </a:r>
            <a:r>
              <a:rPr lang="en-US" dirty="0"/>
              <a:t>. (2015 data)</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36518359"/>
              </p:ext>
            </p:extLst>
          </p:nvPr>
        </p:nvGraphicFramePr>
        <p:xfrm>
          <a:off x="1096963" y="1620838"/>
          <a:ext cx="10058400" cy="447516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792479" y="6427113"/>
            <a:ext cx="10362883" cy="261610"/>
          </a:xfrm>
          <a:prstGeom prst="rect">
            <a:avLst/>
          </a:prstGeom>
          <a:noFill/>
        </p:spPr>
        <p:txBody>
          <a:bodyPr wrap="square" rtlCol="0">
            <a:spAutoFit/>
          </a:bodyPr>
          <a:lstStyle/>
          <a:p>
            <a:r>
              <a:rPr lang="en-US" sz="1100" dirty="0" smtClean="0">
                <a:solidFill>
                  <a:schemeClr val="bg1"/>
                </a:solidFill>
              </a:rPr>
              <a:t>Data by ILO and calculated and presented by CAMFEBA.</a:t>
            </a:r>
            <a:endParaRPr lang="en-GB" sz="1100" dirty="0">
              <a:solidFill>
                <a:schemeClr val="bg1"/>
              </a:solidFill>
            </a:endParaRPr>
          </a:p>
        </p:txBody>
      </p:sp>
    </p:spTree>
    <p:extLst>
      <p:ext uri="{BB962C8B-B14F-4D97-AF65-F5344CB8AC3E}">
        <p14:creationId xmlns:p14="http://schemas.microsoft.com/office/powerpoint/2010/main" val="42004501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Cambodia compared to its competitors has one of the </a:t>
            </a:r>
            <a:r>
              <a:rPr lang="en-US" dirty="0" smtClean="0">
                <a:solidFill>
                  <a:srgbClr val="FF0000"/>
                </a:solidFill>
              </a:rPr>
              <a:t>lowest GDP per capita</a:t>
            </a:r>
            <a:r>
              <a:rPr lang="en-US" dirty="0" smtClean="0"/>
              <a:t>, yet one of the </a:t>
            </a:r>
            <a:r>
              <a:rPr lang="en-US" dirty="0" smtClean="0">
                <a:solidFill>
                  <a:srgbClr val="FF0000"/>
                </a:solidFill>
              </a:rPr>
              <a:t>highest wages </a:t>
            </a:r>
            <a:r>
              <a:rPr lang="en-US" dirty="0" smtClean="0"/>
              <a:t>and one of the </a:t>
            </a:r>
            <a:r>
              <a:rPr lang="en-US" dirty="0" smtClean="0">
                <a:solidFill>
                  <a:srgbClr val="FF0000"/>
                </a:solidFill>
              </a:rPr>
              <a:t>least amount of working hours </a:t>
            </a:r>
            <a:r>
              <a:rPr lang="en-US" dirty="0" smtClean="0"/>
              <a:t>as a result of the highest public holidays and annual leave days.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46575300"/>
              </p:ext>
            </p:extLst>
          </p:nvPr>
        </p:nvGraphicFramePr>
        <p:xfrm>
          <a:off x="1096963" y="1620838"/>
          <a:ext cx="10058400" cy="447516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792479" y="6427113"/>
            <a:ext cx="10362883" cy="261610"/>
          </a:xfrm>
          <a:prstGeom prst="rect">
            <a:avLst/>
          </a:prstGeom>
          <a:noFill/>
        </p:spPr>
        <p:txBody>
          <a:bodyPr wrap="square" rtlCol="0">
            <a:spAutoFit/>
          </a:bodyPr>
          <a:lstStyle/>
          <a:p>
            <a:r>
              <a:rPr lang="en-US" sz="1100" dirty="0" smtClean="0">
                <a:solidFill>
                  <a:schemeClr val="bg1"/>
                </a:solidFill>
              </a:rPr>
              <a:t>Annual wage and working hours by ILO.  GDP by World Bank Development indicators accessed on 21 September 2015.  Data presentation by CAMFEBA.</a:t>
            </a:r>
            <a:endParaRPr lang="en-GB" sz="1100" dirty="0">
              <a:solidFill>
                <a:schemeClr val="bg1"/>
              </a:solidFill>
            </a:endParaRPr>
          </a:p>
        </p:txBody>
      </p:sp>
    </p:spTree>
    <p:extLst>
      <p:ext uri="{BB962C8B-B14F-4D97-AF65-F5344CB8AC3E}">
        <p14:creationId xmlns:p14="http://schemas.microsoft.com/office/powerpoint/2010/main" val="9586728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Cambodia compared to its competitors has the </a:t>
            </a:r>
            <a:r>
              <a:rPr lang="en-US" dirty="0" smtClean="0">
                <a:solidFill>
                  <a:srgbClr val="FF0000"/>
                </a:solidFill>
              </a:rPr>
              <a:t>lowest GDP per capita</a:t>
            </a:r>
            <a:r>
              <a:rPr lang="en-US" dirty="0" smtClean="0"/>
              <a:t>, yet one of the </a:t>
            </a:r>
            <a:r>
              <a:rPr lang="en-US" dirty="0" smtClean="0">
                <a:solidFill>
                  <a:srgbClr val="FF0000"/>
                </a:solidFill>
              </a:rPr>
              <a:t>highest wages </a:t>
            </a:r>
            <a:r>
              <a:rPr lang="en-US" dirty="0" smtClean="0"/>
              <a:t>and one of the </a:t>
            </a:r>
            <a:r>
              <a:rPr lang="en-US" dirty="0" smtClean="0">
                <a:solidFill>
                  <a:srgbClr val="FF0000"/>
                </a:solidFill>
              </a:rPr>
              <a:t>least amount of working hours </a:t>
            </a:r>
            <a:r>
              <a:rPr lang="en-US" dirty="0" smtClean="0"/>
              <a:t>as a result of the highest public holidays and annual leave days.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46575300"/>
              </p:ext>
            </p:extLst>
          </p:nvPr>
        </p:nvGraphicFramePr>
        <p:xfrm>
          <a:off x="1096963" y="1620838"/>
          <a:ext cx="10058400" cy="447516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2128603" y="3567659"/>
            <a:ext cx="8694295" cy="344774"/>
          </a:xfrm>
          <a:prstGeom prst="rect">
            <a:avLst/>
          </a:prstGeom>
          <a:solidFill>
            <a:srgbClr val="E48312">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Our GDP is the smallest (represented by the size of the bubble)</a:t>
            </a:r>
            <a:endParaRPr lang="en-US" b="1" dirty="0"/>
          </a:p>
        </p:txBody>
      </p:sp>
      <p:sp>
        <p:nvSpPr>
          <p:cNvPr id="6" name="TextBox 5"/>
          <p:cNvSpPr txBox="1"/>
          <p:nvPr/>
        </p:nvSpPr>
        <p:spPr>
          <a:xfrm>
            <a:off x="792479" y="6427113"/>
            <a:ext cx="10362883" cy="261610"/>
          </a:xfrm>
          <a:prstGeom prst="rect">
            <a:avLst/>
          </a:prstGeom>
          <a:noFill/>
        </p:spPr>
        <p:txBody>
          <a:bodyPr wrap="square" rtlCol="0">
            <a:spAutoFit/>
          </a:bodyPr>
          <a:lstStyle/>
          <a:p>
            <a:r>
              <a:rPr lang="en-US" sz="1100" dirty="0" smtClean="0">
                <a:solidFill>
                  <a:schemeClr val="bg1"/>
                </a:solidFill>
              </a:rPr>
              <a:t>Annual wage and working hours by ILO.  GDP by World Bank Development indicators accessed on 21 September 2015.  Data presentation by CAMFEBA.</a:t>
            </a:r>
            <a:endParaRPr lang="en-GB" sz="1100" dirty="0">
              <a:solidFill>
                <a:schemeClr val="bg1"/>
              </a:solidFill>
            </a:endParaRPr>
          </a:p>
        </p:txBody>
      </p:sp>
    </p:spTree>
    <p:extLst>
      <p:ext uri="{BB962C8B-B14F-4D97-AF65-F5344CB8AC3E}">
        <p14:creationId xmlns:p14="http://schemas.microsoft.com/office/powerpoint/2010/main" val="232859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Cambodia compared to its competitors has the </a:t>
            </a:r>
            <a:r>
              <a:rPr lang="en-US" dirty="0" smtClean="0">
                <a:solidFill>
                  <a:srgbClr val="FF0000"/>
                </a:solidFill>
              </a:rPr>
              <a:t>lowest GDP per capita</a:t>
            </a:r>
            <a:r>
              <a:rPr lang="en-US" dirty="0" smtClean="0"/>
              <a:t>, yet one of the </a:t>
            </a:r>
            <a:r>
              <a:rPr lang="en-US" dirty="0" smtClean="0">
                <a:solidFill>
                  <a:srgbClr val="FF0000"/>
                </a:solidFill>
              </a:rPr>
              <a:t>highest wages </a:t>
            </a:r>
            <a:r>
              <a:rPr lang="en-US" dirty="0" smtClean="0"/>
              <a:t>and one of the </a:t>
            </a:r>
            <a:r>
              <a:rPr lang="en-US" dirty="0" smtClean="0">
                <a:solidFill>
                  <a:srgbClr val="FF0000"/>
                </a:solidFill>
              </a:rPr>
              <a:t>least amount of working hours </a:t>
            </a:r>
            <a:r>
              <a:rPr lang="en-US" dirty="0" smtClean="0"/>
              <a:t>as a result of the highest public holidays and annual leave days.  GDP Per capita is represented by the size of the bubble.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83000207"/>
              </p:ext>
            </p:extLst>
          </p:nvPr>
        </p:nvGraphicFramePr>
        <p:xfrm>
          <a:off x="1096963" y="1620838"/>
          <a:ext cx="10058400" cy="4475162"/>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2128603" y="1783830"/>
            <a:ext cx="5621312" cy="3462727"/>
          </a:xfrm>
          <a:prstGeom prst="rect">
            <a:avLst/>
          </a:prstGeom>
          <a:solidFill>
            <a:srgbClr val="E48312">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We are working </a:t>
            </a:r>
            <a:r>
              <a:rPr lang="en-US" sz="2800" b="1" u="sng" dirty="0" smtClean="0"/>
              <a:t>less hours</a:t>
            </a:r>
            <a:r>
              <a:rPr lang="en-US" sz="2800" b="1" dirty="0" smtClean="0"/>
              <a:t> than our competitors and the multiplier effect of minimum wages (not considered in these calculations) pushes our wages even higher.</a:t>
            </a:r>
            <a:endParaRPr lang="en-US" sz="2800" b="1" dirty="0"/>
          </a:p>
        </p:txBody>
      </p:sp>
      <p:sp>
        <p:nvSpPr>
          <p:cNvPr id="7" name="Down Arrow 6"/>
          <p:cNvSpPr/>
          <p:nvPr/>
        </p:nvSpPr>
        <p:spPr>
          <a:xfrm rot="5400000">
            <a:off x="7018395" y="1708879"/>
            <a:ext cx="484632" cy="978408"/>
          </a:xfrm>
          <a:prstGeom prst="down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5400000">
            <a:off x="7018395" y="4347148"/>
            <a:ext cx="484632" cy="978408"/>
          </a:xfrm>
          <a:prstGeom prst="down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92479" y="6427113"/>
            <a:ext cx="10362883" cy="261610"/>
          </a:xfrm>
          <a:prstGeom prst="rect">
            <a:avLst/>
          </a:prstGeom>
          <a:noFill/>
        </p:spPr>
        <p:txBody>
          <a:bodyPr wrap="square" rtlCol="0">
            <a:spAutoFit/>
          </a:bodyPr>
          <a:lstStyle/>
          <a:p>
            <a:r>
              <a:rPr lang="en-US" sz="1100" dirty="0" smtClean="0">
                <a:solidFill>
                  <a:schemeClr val="bg1"/>
                </a:solidFill>
              </a:rPr>
              <a:t>Annual wage and working hours by ILO.  GDP by World Bank Development indicators accessed on 21 September 2015.  Data presentation by CAMFEBA.</a:t>
            </a:r>
            <a:endParaRPr lang="en-GB" sz="1100" dirty="0">
              <a:solidFill>
                <a:schemeClr val="bg1"/>
              </a:solidFill>
            </a:endParaRPr>
          </a:p>
        </p:txBody>
      </p:sp>
    </p:spTree>
    <p:extLst>
      <p:ext uri="{BB962C8B-B14F-4D97-AF65-F5344CB8AC3E}">
        <p14:creationId xmlns:p14="http://schemas.microsoft.com/office/powerpoint/2010/main" val="154724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right)">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Cambodia compared to its competitors has the </a:t>
            </a:r>
            <a:r>
              <a:rPr lang="en-US" dirty="0" smtClean="0">
                <a:solidFill>
                  <a:srgbClr val="FF0000"/>
                </a:solidFill>
              </a:rPr>
              <a:t>lowest GDP per capita</a:t>
            </a:r>
            <a:r>
              <a:rPr lang="en-US" dirty="0" smtClean="0"/>
              <a:t>, yet one of the </a:t>
            </a:r>
            <a:r>
              <a:rPr lang="en-US" dirty="0" smtClean="0">
                <a:solidFill>
                  <a:srgbClr val="FF0000"/>
                </a:solidFill>
              </a:rPr>
              <a:t>highest wages </a:t>
            </a:r>
            <a:r>
              <a:rPr lang="en-US" dirty="0" smtClean="0"/>
              <a:t>and one of the </a:t>
            </a:r>
            <a:r>
              <a:rPr lang="en-US" dirty="0" smtClean="0">
                <a:solidFill>
                  <a:srgbClr val="FF0000"/>
                </a:solidFill>
              </a:rPr>
              <a:t>least amount of working hours </a:t>
            </a:r>
            <a:r>
              <a:rPr lang="en-US" dirty="0" smtClean="0"/>
              <a:t>as a result of the highest public holidays and annual leave days.  GDP Per capita is represented by the size of the bubble.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83000207"/>
              </p:ext>
            </p:extLst>
          </p:nvPr>
        </p:nvGraphicFramePr>
        <p:xfrm>
          <a:off x="1096963" y="1620838"/>
          <a:ext cx="10058400" cy="4475162"/>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2128603" y="1783830"/>
            <a:ext cx="8724276" cy="1978701"/>
          </a:xfrm>
          <a:prstGeom prst="rect">
            <a:avLst/>
          </a:prstGeom>
          <a:solidFill>
            <a:srgbClr val="E48312">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Our wages </a:t>
            </a:r>
            <a:r>
              <a:rPr lang="en-US" sz="2800" b="1" u="sng" dirty="0" smtClean="0"/>
              <a:t>are higher</a:t>
            </a:r>
            <a:r>
              <a:rPr lang="en-US" sz="2800" b="1" dirty="0" smtClean="0"/>
              <a:t> in the garment sector compared to competitor countries.</a:t>
            </a:r>
            <a:endParaRPr lang="en-US" sz="2800" b="1" dirty="0"/>
          </a:p>
        </p:txBody>
      </p:sp>
      <p:sp>
        <p:nvSpPr>
          <p:cNvPr id="10" name="Down Arrow 9"/>
          <p:cNvSpPr/>
          <p:nvPr/>
        </p:nvSpPr>
        <p:spPr>
          <a:xfrm rot="10800000">
            <a:off x="2701227" y="2754143"/>
            <a:ext cx="484632" cy="993460"/>
          </a:xfrm>
          <a:prstGeom prst="down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rot="10800000">
            <a:off x="3516166" y="2754143"/>
            <a:ext cx="484632" cy="993460"/>
          </a:xfrm>
          <a:prstGeom prst="down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10800000">
            <a:off x="8987576" y="2754143"/>
            <a:ext cx="484632" cy="993460"/>
          </a:xfrm>
          <a:prstGeom prst="down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rot="10800000">
            <a:off x="9677911" y="2754143"/>
            <a:ext cx="484632" cy="993460"/>
          </a:xfrm>
          <a:prstGeom prst="down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2479" y="6427113"/>
            <a:ext cx="10362883" cy="261610"/>
          </a:xfrm>
          <a:prstGeom prst="rect">
            <a:avLst/>
          </a:prstGeom>
          <a:noFill/>
        </p:spPr>
        <p:txBody>
          <a:bodyPr wrap="square" rtlCol="0">
            <a:spAutoFit/>
          </a:bodyPr>
          <a:lstStyle/>
          <a:p>
            <a:r>
              <a:rPr lang="en-US" sz="1100" dirty="0" smtClean="0">
                <a:solidFill>
                  <a:schemeClr val="bg1"/>
                </a:solidFill>
              </a:rPr>
              <a:t>Annual wage and working hours by ILO.  GDP by World Bank Development indicators accessed on 21 September 2015.  Data presentation by CAMFEBA.</a:t>
            </a:r>
            <a:endParaRPr lang="en-GB" sz="1100" dirty="0">
              <a:solidFill>
                <a:schemeClr val="bg1"/>
              </a:solidFill>
            </a:endParaRPr>
          </a:p>
        </p:txBody>
      </p:sp>
    </p:spTree>
    <p:extLst>
      <p:ext uri="{BB962C8B-B14F-4D97-AF65-F5344CB8AC3E}">
        <p14:creationId xmlns:p14="http://schemas.microsoft.com/office/powerpoint/2010/main" val="247057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School Enrollment - % Gross 2000 – 2013</a:t>
            </a:r>
            <a:br>
              <a:rPr lang="en-US" dirty="0"/>
            </a:br>
            <a:r>
              <a:rPr lang="en-US" dirty="0"/>
              <a:t>Cambodia’s primary school enrollment exceeds 100% as many children are going to school </a:t>
            </a:r>
            <a:r>
              <a:rPr lang="en-US" dirty="0" smtClean="0"/>
              <a:t>late in terms of age….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80168028"/>
              </p:ext>
            </p:extLst>
          </p:nvPr>
        </p:nvGraphicFramePr>
        <p:xfrm>
          <a:off x="1096963" y="1620838"/>
          <a:ext cx="10058400" cy="447516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1714499" y="1620839"/>
            <a:ext cx="981075" cy="4170362"/>
          </a:xfrm>
          <a:prstGeom prst="rect">
            <a:avLst/>
          </a:prstGeom>
          <a:solidFill>
            <a:srgbClr val="C0E399">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92479" y="6427113"/>
            <a:ext cx="10362883" cy="261610"/>
          </a:xfrm>
          <a:prstGeom prst="rect">
            <a:avLst/>
          </a:prstGeom>
          <a:noFill/>
        </p:spPr>
        <p:txBody>
          <a:bodyPr wrap="square" rtlCol="0">
            <a:spAutoFit/>
          </a:bodyPr>
          <a:lstStyle/>
          <a:p>
            <a:r>
              <a:rPr lang="en-US" sz="1100" dirty="0" smtClean="0">
                <a:solidFill>
                  <a:schemeClr val="bg1"/>
                </a:solidFill>
              </a:rPr>
              <a:t>World Bank Develop Indicators accessed September 21, 2015, Data presentation by CAMFEBA</a:t>
            </a:r>
            <a:endParaRPr lang="en-GB" sz="1100" dirty="0">
              <a:solidFill>
                <a:schemeClr val="bg1"/>
              </a:solidFill>
            </a:endParaRPr>
          </a:p>
        </p:txBody>
      </p:sp>
    </p:spTree>
    <p:extLst>
      <p:ext uri="{BB962C8B-B14F-4D97-AF65-F5344CB8AC3E}">
        <p14:creationId xmlns:p14="http://schemas.microsoft.com/office/powerpoint/2010/main" val="15967481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biggest challenge in the past was irregular adjustment of wages.  The corrections to wages over the last years, have been a tripartite effort and resulted in significant real growth in worker earnings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1358804"/>
              </p:ext>
            </p:extLst>
          </p:nvPr>
        </p:nvGraphicFramePr>
        <p:xfrm>
          <a:off x="1096963" y="1620838"/>
          <a:ext cx="10058400" cy="447516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1097280" y="6295180"/>
            <a:ext cx="6477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bg1"/>
                </a:solidFill>
              </a:rPr>
              <a:t>Source: </a:t>
            </a:r>
            <a:r>
              <a:rPr lang="en-US" sz="1400" b="1" dirty="0" err="1" smtClean="0">
                <a:solidFill>
                  <a:schemeClr val="bg1"/>
                </a:solidFill>
              </a:rPr>
              <a:t>MoC</a:t>
            </a:r>
            <a:r>
              <a:rPr lang="en-US" sz="1400" b="1" dirty="0" smtClean="0">
                <a:solidFill>
                  <a:schemeClr val="bg1"/>
                </a:solidFill>
              </a:rPr>
              <a:t>, NIS</a:t>
            </a:r>
            <a:endParaRPr lang="en-US" sz="1400" b="1" dirty="0">
              <a:solidFill>
                <a:schemeClr val="bg1"/>
              </a:solidFill>
            </a:endParaRPr>
          </a:p>
        </p:txBody>
      </p:sp>
    </p:spTree>
    <p:extLst>
      <p:ext uri="{BB962C8B-B14F-4D97-AF65-F5344CB8AC3E}">
        <p14:creationId xmlns:p14="http://schemas.microsoft.com/office/powerpoint/2010/main" val="19839081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Secondary School Enrollment:  % Gross from 2000 – 2013</a:t>
            </a:r>
            <a:br>
              <a:rPr lang="en-US" dirty="0" smtClean="0"/>
            </a:br>
            <a:r>
              <a:rPr lang="en-US" dirty="0" smtClean="0"/>
              <a:t>Cambodia’s secondary school enrollment rate remains below 50% meaning a largely unschooled workforce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68471266"/>
              </p:ext>
            </p:extLst>
          </p:nvPr>
        </p:nvGraphicFramePr>
        <p:xfrm>
          <a:off x="1096963" y="1620838"/>
          <a:ext cx="10058400" cy="447516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792479" y="6427113"/>
            <a:ext cx="10362883" cy="261610"/>
          </a:xfrm>
          <a:prstGeom prst="rect">
            <a:avLst/>
          </a:prstGeom>
          <a:noFill/>
        </p:spPr>
        <p:txBody>
          <a:bodyPr wrap="square" rtlCol="0">
            <a:spAutoFit/>
          </a:bodyPr>
          <a:lstStyle/>
          <a:p>
            <a:r>
              <a:rPr lang="en-US" sz="1100" dirty="0" smtClean="0">
                <a:solidFill>
                  <a:schemeClr val="bg1"/>
                </a:solidFill>
              </a:rPr>
              <a:t>World Bank Development Indicators accessed 21 September 2015 – data presentation by CAMFEBA.</a:t>
            </a:r>
            <a:endParaRPr lang="en-GB" sz="1100" dirty="0">
              <a:solidFill>
                <a:schemeClr val="bg1"/>
              </a:solidFill>
            </a:endParaRPr>
          </a:p>
        </p:txBody>
      </p:sp>
      <p:sp>
        <p:nvSpPr>
          <p:cNvPr id="8" name="Rectangle 7"/>
          <p:cNvSpPr/>
          <p:nvPr/>
        </p:nvSpPr>
        <p:spPr>
          <a:xfrm>
            <a:off x="9163050" y="1620839"/>
            <a:ext cx="952500" cy="4252118"/>
          </a:xfrm>
          <a:prstGeom prst="rect">
            <a:avLst/>
          </a:prstGeom>
          <a:solidFill>
            <a:srgbClr val="C0E399">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67913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context of workforce make up, Cambodia as an LDC, with a small population has high wages compared to competitors…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17304724"/>
              </p:ext>
            </p:extLst>
          </p:nvPr>
        </p:nvGraphicFramePr>
        <p:xfrm>
          <a:off x="1096963" y="1620838"/>
          <a:ext cx="10058400" cy="447516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716280" y="6427113"/>
            <a:ext cx="8458200" cy="430887"/>
          </a:xfrm>
          <a:prstGeom prst="rect">
            <a:avLst/>
          </a:prstGeom>
          <a:noFill/>
        </p:spPr>
        <p:txBody>
          <a:bodyPr wrap="square" rtlCol="0">
            <a:spAutoFit/>
          </a:bodyPr>
          <a:lstStyle/>
          <a:p>
            <a:r>
              <a:rPr lang="en-US" sz="1100" dirty="0" smtClean="0">
                <a:solidFill>
                  <a:schemeClr val="bg1"/>
                </a:solidFill>
              </a:rPr>
              <a:t>GDP per capita and Population size extracted from World Bank Development indicators accessed on 21 September 2015.  Annual wage by ILO.  Data presentation by CAMFEBA.</a:t>
            </a:r>
            <a:endParaRPr lang="en-GB" sz="1100" dirty="0">
              <a:solidFill>
                <a:schemeClr val="bg1"/>
              </a:solidFill>
            </a:endParaRPr>
          </a:p>
        </p:txBody>
      </p:sp>
    </p:spTree>
    <p:extLst>
      <p:ext uri="{BB962C8B-B14F-4D97-AF65-F5344CB8AC3E}">
        <p14:creationId xmlns:p14="http://schemas.microsoft.com/office/powerpoint/2010/main" val="10998380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context of workforce make up, Cambodia as an LDC, with a small population has high wages compared to competitors…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17304724"/>
              </p:ext>
            </p:extLst>
          </p:nvPr>
        </p:nvGraphicFramePr>
        <p:xfrm>
          <a:off x="1096963" y="1620838"/>
          <a:ext cx="10058400" cy="447516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716280" y="6427113"/>
            <a:ext cx="8458200" cy="430887"/>
          </a:xfrm>
          <a:prstGeom prst="rect">
            <a:avLst/>
          </a:prstGeom>
          <a:noFill/>
        </p:spPr>
        <p:txBody>
          <a:bodyPr wrap="square" rtlCol="0">
            <a:spAutoFit/>
          </a:bodyPr>
          <a:lstStyle/>
          <a:p>
            <a:r>
              <a:rPr lang="en-US" sz="1100" dirty="0" smtClean="0">
                <a:solidFill>
                  <a:schemeClr val="bg1"/>
                </a:solidFill>
              </a:rPr>
              <a:t>GDP per capita and Population size extracted from World Bank Development indicators accessed on 21 September 2015.  Annual wage by ILO.  Data presentation by CAMFEBA.</a:t>
            </a:r>
            <a:endParaRPr lang="en-GB" sz="1100" dirty="0">
              <a:solidFill>
                <a:schemeClr val="bg1"/>
              </a:solidFill>
            </a:endParaRPr>
          </a:p>
        </p:txBody>
      </p:sp>
      <p:sp>
        <p:nvSpPr>
          <p:cNvPr id="6" name="Rectangle 5"/>
          <p:cNvSpPr/>
          <p:nvPr/>
        </p:nvSpPr>
        <p:spPr>
          <a:xfrm>
            <a:off x="2038661" y="3648418"/>
            <a:ext cx="8694295" cy="510790"/>
          </a:xfrm>
          <a:prstGeom prst="rect">
            <a:avLst/>
          </a:prstGeom>
          <a:solidFill>
            <a:srgbClr val="E48312">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 small population, largely unschooled and unskilled (size of bubble represents population size)</a:t>
            </a:r>
            <a:endParaRPr lang="en-US" b="1" dirty="0"/>
          </a:p>
        </p:txBody>
      </p:sp>
    </p:spTree>
    <p:extLst>
      <p:ext uri="{BB962C8B-B14F-4D97-AF65-F5344CB8AC3E}">
        <p14:creationId xmlns:p14="http://schemas.microsoft.com/office/powerpoint/2010/main" val="33589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context of workforce make up, Cambodia as an LDC, with a small population and high wages compared to competitors…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17304724"/>
              </p:ext>
            </p:extLst>
          </p:nvPr>
        </p:nvGraphicFramePr>
        <p:xfrm>
          <a:off x="1096963" y="1620838"/>
          <a:ext cx="10058400" cy="447516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716280" y="6427113"/>
            <a:ext cx="8458200" cy="430887"/>
          </a:xfrm>
          <a:prstGeom prst="rect">
            <a:avLst/>
          </a:prstGeom>
          <a:noFill/>
        </p:spPr>
        <p:txBody>
          <a:bodyPr wrap="square" rtlCol="0">
            <a:spAutoFit/>
          </a:bodyPr>
          <a:lstStyle/>
          <a:p>
            <a:r>
              <a:rPr lang="en-US" sz="1100" dirty="0" smtClean="0">
                <a:solidFill>
                  <a:schemeClr val="bg1"/>
                </a:solidFill>
              </a:rPr>
              <a:t>GDP per capita and Population size extracted from World Bank Development indicators accessed on 21 September 2015.  Annual wage by ILO.  Data presentation by CAMFEBA.</a:t>
            </a:r>
            <a:endParaRPr lang="en-GB" sz="1100" dirty="0">
              <a:solidFill>
                <a:schemeClr val="bg1"/>
              </a:solidFill>
            </a:endParaRPr>
          </a:p>
        </p:txBody>
      </p:sp>
      <p:grpSp>
        <p:nvGrpSpPr>
          <p:cNvPr id="3" name="Group 2"/>
          <p:cNvGrpSpPr/>
          <p:nvPr/>
        </p:nvGrpSpPr>
        <p:grpSpPr>
          <a:xfrm>
            <a:off x="1734812" y="2158583"/>
            <a:ext cx="978408" cy="3222885"/>
            <a:chOff x="1734812" y="2158583"/>
            <a:chExt cx="978408" cy="3222885"/>
          </a:xfrm>
        </p:grpSpPr>
        <p:sp>
          <p:nvSpPr>
            <p:cNvPr id="6" name="Rectangle 5"/>
            <p:cNvSpPr/>
            <p:nvPr/>
          </p:nvSpPr>
          <p:spPr>
            <a:xfrm>
              <a:off x="2038661" y="2158583"/>
              <a:ext cx="674559" cy="3222885"/>
            </a:xfrm>
            <a:prstGeom prst="rect">
              <a:avLst/>
            </a:prstGeom>
            <a:solidFill>
              <a:srgbClr val="E48312">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smtClean="0"/>
                <a:t>Smallest GDP per capita</a:t>
              </a:r>
              <a:endParaRPr lang="en-US" b="1" dirty="0"/>
            </a:p>
          </p:txBody>
        </p:sp>
        <p:sp>
          <p:nvSpPr>
            <p:cNvPr id="7" name="Down Arrow 6"/>
            <p:cNvSpPr/>
            <p:nvPr/>
          </p:nvSpPr>
          <p:spPr>
            <a:xfrm rot="5400000">
              <a:off x="1981700" y="1911695"/>
              <a:ext cx="484632" cy="978408"/>
            </a:xfrm>
            <a:prstGeom prst="down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5400000">
              <a:off x="1981700" y="4649948"/>
              <a:ext cx="484632" cy="978408"/>
            </a:xfrm>
            <a:prstGeom prst="down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6531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context of workforce make up, Cambodia as an LDC, with a small population and high wages compared to competitors…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17304724"/>
              </p:ext>
            </p:extLst>
          </p:nvPr>
        </p:nvGraphicFramePr>
        <p:xfrm>
          <a:off x="1096963" y="1620838"/>
          <a:ext cx="10058400" cy="447516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716280" y="6427113"/>
            <a:ext cx="8458200" cy="430887"/>
          </a:xfrm>
          <a:prstGeom prst="rect">
            <a:avLst/>
          </a:prstGeom>
          <a:noFill/>
        </p:spPr>
        <p:txBody>
          <a:bodyPr wrap="square" rtlCol="0">
            <a:spAutoFit/>
          </a:bodyPr>
          <a:lstStyle/>
          <a:p>
            <a:r>
              <a:rPr lang="en-US" sz="1100" dirty="0" smtClean="0">
                <a:solidFill>
                  <a:schemeClr val="bg1"/>
                </a:solidFill>
              </a:rPr>
              <a:t>GDP per capita and Population size extracted from World Bank Development indicators accessed on 21 September 2015.  Annual wage by ILO.  Data presentation by CAMFEBA.</a:t>
            </a:r>
            <a:endParaRPr lang="en-GB" sz="1100" dirty="0">
              <a:solidFill>
                <a:schemeClr val="bg1"/>
              </a:solidFill>
            </a:endParaRPr>
          </a:p>
        </p:txBody>
      </p:sp>
      <p:grpSp>
        <p:nvGrpSpPr>
          <p:cNvPr id="14" name="Group 13"/>
          <p:cNvGrpSpPr/>
          <p:nvPr/>
        </p:nvGrpSpPr>
        <p:grpSpPr>
          <a:xfrm>
            <a:off x="2023671" y="1985071"/>
            <a:ext cx="8724276" cy="1978701"/>
            <a:chOff x="2023671" y="1925111"/>
            <a:chExt cx="8724276" cy="1978701"/>
          </a:xfrm>
        </p:grpSpPr>
        <p:sp>
          <p:nvSpPr>
            <p:cNvPr id="9" name="Rectangle 8"/>
            <p:cNvSpPr/>
            <p:nvPr/>
          </p:nvSpPr>
          <p:spPr>
            <a:xfrm>
              <a:off x="2023671" y="1925111"/>
              <a:ext cx="8724276" cy="1978701"/>
            </a:xfrm>
            <a:prstGeom prst="rect">
              <a:avLst/>
            </a:prstGeom>
            <a:solidFill>
              <a:srgbClr val="E48312">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Our wages </a:t>
              </a:r>
              <a:r>
                <a:rPr lang="en-US" sz="2800" b="1" u="sng" dirty="0" smtClean="0"/>
                <a:t>are higher</a:t>
              </a:r>
              <a:r>
                <a:rPr lang="en-US" sz="2800" b="1" dirty="0" smtClean="0"/>
                <a:t> in the garment sector compared to competitor countries.</a:t>
              </a:r>
              <a:endParaRPr lang="en-US" sz="2800" b="1" dirty="0"/>
            </a:p>
          </p:txBody>
        </p:sp>
        <p:sp>
          <p:nvSpPr>
            <p:cNvPr id="10" name="Down Arrow 9"/>
            <p:cNvSpPr/>
            <p:nvPr/>
          </p:nvSpPr>
          <p:spPr>
            <a:xfrm rot="10800000">
              <a:off x="2596295" y="2895424"/>
              <a:ext cx="484632" cy="993460"/>
            </a:xfrm>
            <a:prstGeom prst="down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rot="10800000">
              <a:off x="3411234" y="2895424"/>
              <a:ext cx="484632" cy="993460"/>
            </a:xfrm>
            <a:prstGeom prst="down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10800000">
              <a:off x="8882644" y="2895424"/>
              <a:ext cx="484632" cy="993460"/>
            </a:xfrm>
            <a:prstGeom prst="down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rot="10800000">
              <a:off x="9572979" y="2895424"/>
              <a:ext cx="484632" cy="993460"/>
            </a:xfrm>
            <a:prstGeom prst="down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7592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added per worker per month is decreasing quite dramatically…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79626006"/>
              </p:ext>
            </p:extLst>
          </p:nvPr>
        </p:nvGraphicFramePr>
        <p:xfrm>
          <a:off x="1096963" y="1620838"/>
          <a:ext cx="10058400" cy="447516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8783782" y="1543050"/>
            <a:ext cx="2246169" cy="4552950"/>
          </a:xfrm>
          <a:prstGeom prst="rect">
            <a:avLst/>
          </a:prstGeom>
          <a:solidFill>
            <a:srgbClr val="92D050">
              <a:alpha val="20000"/>
            </a:srgbClr>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92480" y="6427113"/>
            <a:ext cx="8458200" cy="430887"/>
          </a:xfrm>
          <a:prstGeom prst="rect">
            <a:avLst/>
          </a:prstGeom>
          <a:noFill/>
        </p:spPr>
        <p:txBody>
          <a:bodyPr wrap="square" rtlCol="0">
            <a:spAutoFit/>
          </a:bodyPr>
          <a:lstStyle/>
          <a:p>
            <a:r>
              <a:rPr lang="en-US" sz="1100" dirty="0" smtClean="0">
                <a:solidFill>
                  <a:schemeClr val="bg1"/>
                </a:solidFill>
              </a:rPr>
              <a:t>Value Added Data:  Ca. from NIS and </a:t>
            </a:r>
            <a:r>
              <a:rPr lang="en-US" sz="1100" dirty="0" err="1" smtClean="0">
                <a:solidFill>
                  <a:schemeClr val="bg1"/>
                </a:solidFill>
              </a:rPr>
              <a:t>MoC</a:t>
            </a:r>
            <a:r>
              <a:rPr lang="en-US" sz="1100" dirty="0" smtClean="0">
                <a:solidFill>
                  <a:schemeClr val="bg1"/>
                </a:solidFill>
              </a:rPr>
              <a:t> data on value added and employment.   Value added per worker per month in Cambodia from 2007 – 2013e, US$ current price.  2014 and 2015 estimates based on CAMFEBA calculations and assumption of continued conservative decrease rate.</a:t>
            </a:r>
            <a:endParaRPr lang="en-GB" sz="1100" dirty="0">
              <a:solidFill>
                <a:schemeClr val="bg1"/>
              </a:solidFill>
            </a:endParaRPr>
          </a:p>
        </p:txBody>
      </p:sp>
    </p:spTree>
    <p:extLst>
      <p:ext uri="{BB962C8B-B14F-4D97-AF65-F5344CB8AC3E}">
        <p14:creationId xmlns:p14="http://schemas.microsoft.com/office/powerpoint/2010/main" val="15625972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share of total industry value added is increasing significantly… leaving unprofitable factories with little room to invest in technology and related needs to move up the value chain….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00843270"/>
              </p:ext>
            </p:extLst>
          </p:nvPr>
        </p:nvGraphicFramePr>
        <p:xfrm>
          <a:off x="1097280" y="1620838"/>
          <a:ext cx="10058400" cy="447516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8035636" y="2114549"/>
            <a:ext cx="1875271" cy="3981451"/>
          </a:xfrm>
          <a:prstGeom prst="rect">
            <a:avLst/>
          </a:prstGeom>
          <a:solidFill>
            <a:srgbClr val="92D050">
              <a:alpha val="20000"/>
            </a:srgbClr>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78205" y="6427113"/>
            <a:ext cx="8458200" cy="430887"/>
          </a:xfrm>
          <a:prstGeom prst="rect">
            <a:avLst/>
          </a:prstGeom>
          <a:noFill/>
        </p:spPr>
        <p:txBody>
          <a:bodyPr wrap="square" rtlCol="0">
            <a:spAutoFit/>
          </a:bodyPr>
          <a:lstStyle/>
          <a:p>
            <a:r>
              <a:rPr lang="en-US" sz="1100" dirty="0" smtClean="0">
                <a:solidFill>
                  <a:schemeClr val="bg1"/>
                </a:solidFill>
              </a:rPr>
              <a:t>% share of Industry Value Added:  Ca. from NIS and </a:t>
            </a:r>
            <a:r>
              <a:rPr lang="en-US" sz="1100" dirty="0" err="1" smtClean="0">
                <a:solidFill>
                  <a:schemeClr val="bg1"/>
                </a:solidFill>
              </a:rPr>
              <a:t>MoC</a:t>
            </a:r>
            <a:r>
              <a:rPr lang="en-US" sz="1100" dirty="0" smtClean="0">
                <a:solidFill>
                  <a:schemeClr val="bg1"/>
                </a:solidFill>
              </a:rPr>
              <a:t> data on value added and employment.   2015 assumption by ILO training and 2014 assumption by CAMFEBA calculation which is midpoint between 2013 and 2015.</a:t>
            </a:r>
            <a:endParaRPr lang="en-GB" sz="1100" dirty="0">
              <a:solidFill>
                <a:schemeClr val="bg1"/>
              </a:solidFill>
            </a:endParaRPr>
          </a:p>
        </p:txBody>
      </p:sp>
    </p:spTree>
    <p:extLst>
      <p:ext uri="{BB962C8B-B14F-4D97-AF65-F5344CB8AC3E}">
        <p14:creationId xmlns:p14="http://schemas.microsoft.com/office/powerpoint/2010/main" val="20931230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Our labour productivity track record, shows that we need to ensure we manage the competitiveness of industry and are able to continue to diversify the industry and economy….  </a:t>
            </a:r>
            <a:r>
              <a:rPr lang="en-US" sz="2000" dirty="0" smtClean="0">
                <a:solidFill>
                  <a:srgbClr val="FF0000"/>
                </a:solidFill>
              </a:rPr>
              <a:t>Wages have been increasing. Wages a percentage of value added increasing and labour productivity declining…..</a:t>
            </a:r>
            <a:endParaRPr lang="en-US" sz="2000" dirty="0">
              <a:solidFill>
                <a:srgbClr val="FF0000"/>
              </a:solidFill>
            </a:endParaRPr>
          </a:p>
        </p:txBody>
      </p:sp>
      <p:sp>
        <p:nvSpPr>
          <p:cNvPr id="5" name="TextBox 4"/>
          <p:cNvSpPr txBox="1"/>
          <p:nvPr/>
        </p:nvSpPr>
        <p:spPr>
          <a:xfrm>
            <a:off x="1097280" y="6410967"/>
            <a:ext cx="9483634" cy="461665"/>
          </a:xfrm>
          <a:prstGeom prst="rect">
            <a:avLst/>
          </a:prstGeom>
          <a:noFill/>
        </p:spPr>
        <p:txBody>
          <a:bodyPr wrap="square" rtlCol="0">
            <a:normAutofit/>
          </a:bodyPr>
          <a:lstStyle/>
          <a:p>
            <a:r>
              <a:rPr lang="en-US" sz="1200" dirty="0" smtClean="0">
                <a:solidFill>
                  <a:schemeClr val="bg1"/>
                </a:solidFill>
              </a:rPr>
              <a:t>Source: NIS (value added), </a:t>
            </a:r>
            <a:r>
              <a:rPr lang="en-US" sz="1200" dirty="0" err="1" smtClean="0">
                <a:solidFill>
                  <a:schemeClr val="bg1"/>
                </a:solidFill>
              </a:rPr>
              <a:t>MoEF</a:t>
            </a:r>
            <a:r>
              <a:rPr lang="en-US" sz="1200" dirty="0" smtClean="0">
                <a:solidFill>
                  <a:schemeClr val="bg1"/>
                </a:solidFill>
              </a:rPr>
              <a:t>(value added, 2013 estimate), </a:t>
            </a:r>
            <a:r>
              <a:rPr lang="en-US" sz="1200" dirty="0" err="1" smtClean="0">
                <a:solidFill>
                  <a:schemeClr val="bg1"/>
                </a:solidFill>
              </a:rPr>
              <a:t>MoC</a:t>
            </a:r>
            <a:r>
              <a:rPr lang="en-US" sz="1200" dirty="0" smtClean="0">
                <a:solidFill>
                  <a:schemeClr val="bg1"/>
                </a:solidFill>
              </a:rPr>
              <a:t>.</a:t>
            </a:r>
          </a:p>
          <a:p>
            <a:endParaRPr lang="en-GB" sz="1200" dirty="0">
              <a:solidFill>
                <a:schemeClr val="bg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87837205"/>
              </p:ext>
            </p:extLst>
          </p:nvPr>
        </p:nvGraphicFramePr>
        <p:xfrm>
          <a:off x="1096963" y="1620838"/>
          <a:ext cx="10058400" cy="44751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760217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is the data telling us…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rgbClr val="C00000"/>
                </a:solidFill>
              </a:rPr>
              <a:t>Our GTS sector is currently at a point of “fighting” to survive and compete in a global market.  </a:t>
            </a:r>
            <a:r>
              <a:rPr lang="en-US" i="1" dirty="0" smtClean="0"/>
              <a:t>It needs to move up the value chain into more value added work as we cannot compete in low value added work given our current wage structure</a:t>
            </a:r>
            <a:r>
              <a:rPr lang="en-US" i="1" dirty="0" smtClean="0"/>
              <a:t>.</a:t>
            </a:r>
          </a:p>
          <a:p>
            <a:r>
              <a:rPr lang="en-US" dirty="0" smtClean="0">
                <a:solidFill>
                  <a:srgbClr val="C00000"/>
                </a:solidFill>
              </a:rPr>
              <a:t>Our </a:t>
            </a:r>
            <a:r>
              <a:rPr lang="en-US" dirty="0" smtClean="0">
                <a:solidFill>
                  <a:srgbClr val="C00000"/>
                </a:solidFill>
              </a:rPr>
              <a:t>wages are higher than competitors against whom we compete for the same type of work.  </a:t>
            </a:r>
            <a:r>
              <a:rPr lang="en-US" i="1" dirty="0" smtClean="0"/>
              <a:t>We are no longer a low wage country</a:t>
            </a:r>
            <a:r>
              <a:rPr lang="en-US" i="1" dirty="0" smtClean="0"/>
              <a:t>.  However higher wages can retain workforce in the country, a key positive point for Cambodia.</a:t>
            </a:r>
            <a:endParaRPr lang="en-US" dirty="0" smtClean="0"/>
          </a:p>
          <a:p>
            <a:r>
              <a:rPr lang="en-US" dirty="0" smtClean="0">
                <a:solidFill>
                  <a:srgbClr val="C00000"/>
                </a:solidFill>
              </a:rPr>
              <a:t>We have significantly more industrial action and unstable industrial relations compared to </a:t>
            </a:r>
            <a:r>
              <a:rPr lang="en-US" dirty="0" smtClean="0">
                <a:solidFill>
                  <a:srgbClr val="C00000"/>
                </a:solidFill>
              </a:rPr>
              <a:t>competitors. </a:t>
            </a:r>
            <a:r>
              <a:rPr lang="en-US" i="1" dirty="0" smtClean="0"/>
              <a:t>More than wages is a challenge, industrial relations and industrial action is the biggest impediment to attractive other diversified labour intensive industries.</a:t>
            </a:r>
            <a:endParaRPr lang="en-US" dirty="0" smtClean="0">
              <a:solidFill>
                <a:srgbClr val="C00000"/>
              </a:solidFill>
            </a:endParaRPr>
          </a:p>
          <a:p>
            <a:r>
              <a:rPr lang="en-US" dirty="0" smtClean="0"/>
              <a:t>Our </a:t>
            </a:r>
            <a:r>
              <a:rPr lang="en-US" dirty="0" smtClean="0">
                <a:solidFill>
                  <a:srgbClr val="C00000"/>
                </a:solidFill>
              </a:rPr>
              <a:t>productivity is declining </a:t>
            </a:r>
            <a:r>
              <a:rPr lang="en-US" dirty="0" smtClean="0"/>
              <a:t>forcing the industry to push and move up the value chain.  </a:t>
            </a:r>
          </a:p>
          <a:p>
            <a:r>
              <a:rPr lang="en-US" dirty="0" smtClean="0">
                <a:solidFill>
                  <a:srgbClr val="C00000"/>
                </a:solidFill>
              </a:rPr>
              <a:t>We work less hours, we have lower GDP per capita yet our wages are higher than countries against which we compete.  </a:t>
            </a:r>
            <a:r>
              <a:rPr lang="en-US" i="1" dirty="0" smtClean="0"/>
              <a:t>Yet, our education levels remain low, our value added per worker is declining and wage as a percentage of total industry value added is increasing, leaving factories unprofitable and with limited resources to diversify and improve productivity and invest in new technology</a:t>
            </a:r>
            <a:r>
              <a:rPr lang="en-US" i="1" dirty="0" smtClean="0"/>
              <a:t>.</a:t>
            </a:r>
          </a:p>
          <a:p>
            <a:r>
              <a:rPr lang="en-US" dirty="0" smtClean="0">
                <a:solidFill>
                  <a:srgbClr val="C00000"/>
                </a:solidFill>
              </a:rPr>
              <a:t>A need to balance and retain workforce.  </a:t>
            </a:r>
            <a:r>
              <a:rPr lang="en-US" i="1" dirty="0" smtClean="0"/>
              <a:t>Higher wages in </a:t>
            </a:r>
            <a:r>
              <a:rPr lang="en-US" i="1" dirty="0" err="1" smtClean="0"/>
              <a:t>neighbouring</a:t>
            </a:r>
            <a:r>
              <a:rPr lang="en-US" i="1" dirty="0" smtClean="0"/>
              <a:t> countries, drive our workforce “out”.  Can higher but not the highest wages can retain workers in the country, and push the diversification agenda?</a:t>
            </a:r>
            <a:endParaRPr lang="en-US" dirty="0"/>
          </a:p>
          <a:p>
            <a:endParaRPr lang="en-US" dirty="0" smtClean="0"/>
          </a:p>
          <a:p>
            <a:endParaRPr lang="en-US" dirty="0" smtClean="0"/>
          </a:p>
        </p:txBody>
      </p:sp>
    </p:spTree>
    <p:extLst>
      <p:ext uri="{BB962C8B-B14F-4D97-AF65-F5344CB8AC3E}">
        <p14:creationId xmlns:p14="http://schemas.microsoft.com/office/powerpoint/2010/main" val="3673057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concerns have been raised about an increasingly uncompetitive minimum wage and the impact on our SME sector</a:t>
            </a:r>
            <a:endParaRPr lang="en-US" dirty="0"/>
          </a:p>
        </p:txBody>
      </p:sp>
      <p:sp>
        <p:nvSpPr>
          <p:cNvPr id="3" name="Content Placeholder 2"/>
          <p:cNvSpPr>
            <a:spLocks noGrp="1"/>
          </p:cNvSpPr>
          <p:nvPr>
            <p:ph idx="1"/>
          </p:nvPr>
        </p:nvSpPr>
        <p:spPr/>
        <p:txBody>
          <a:bodyPr/>
          <a:lstStyle/>
          <a:p>
            <a:r>
              <a:rPr lang="en-US" dirty="0" smtClean="0"/>
              <a:t>Higher minimum wages do not propel productivity when there are no jobs…</a:t>
            </a:r>
          </a:p>
          <a:p>
            <a:r>
              <a:rPr lang="en-US" dirty="0" smtClean="0"/>
              <a:t>Minimum wages are a tool to “redistribute” Income to lower skilled workers – a safety net to ensure minimum earnings.  Minimum wages should not be a barrier to competitiveness and economic growth…</a:t>
            </a:r>
          </a:p>
          <a:p>
            <a:r>
              <a:rPr lang="en-US" dirty="0" smtClean="0"/>
              <a:t>Minimum wages pushed to high, will push more workers into the informal economy and vulnerable jobs.  Cambodia has a high rate of vulnerable employment.</a:t>
            </a:r>
          </a:p>
          <a:p>
            <a:r>
              <a:rPr lang="en-US" dirty="0" smtClean="0"/>
              <a:t>A need to ensure and balance employment, generate more formal employment jobs and ensure the sustainability of our garment sector in the medium term which the economy diversifies</a:t>
            </a:r>
          </a:p>
          <a:p>
            <a:r>
              <a:rPr lang="en-US" dirty="0" smtClean="0"/>
              <a:t>The minimum wages in the garment sector, has an impact on our SME sector… especially smaller enterprises .  The reality is, our economy as a whole is 90% dominated by SMEs</a:t>
            </a:r>
          </a:p>
        </p:txBody>
      </p:sp>
    </p:spTree>
    <p:extLst>
      <p:ext uri="{BB962C8B-B14F-4D97-AF65-F5344CB8AC3E}">
        <p14:creationId xmlns:p14="http://schemas.microsoft.com/office/powerpoint/2010/main" val="60387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are however, at a critical point in Cambodia's history and economic development… in particular for the garment, textile and shoes (GTS) sector….</a:t>
            </a:r>
          </a:p>
        </p:txBody>
      </p:sp>
      <p:sp>
        <p:nvSpPr>
          <p:cNvPr id="4" name="Content Placeholder 3"/>
          <p:cNvSpPr>
            <a:spLocks noGrp="1"/>
          </p:cNvSpPr>
          <p:nvPr>
            <p:ph sz="half" idx="2"/>
          </p:nvPr>
        </p:nvSpPr>
        <p:spPr>
          <a:xfrm>
            <a:off x="6217920" y="1455991"/>
            <a:ext cx="4937760" cy="4944810"/>
          </a:xfrm>
        </p:spPr>
        <p:txBody>
          <a:bodyPr>
            <a:normAutofit fontScale="70000" lnSpcReduction="20000"/>
          </a:bodyPr>
          <a:lstStyle/>
          <a:p>
            <a:r>
              <a:rPr lang="en-GB" dirty="0" smtClean="0">
                <a:solidFill>
                  <a:srgbClr val="C00000"/>
                </a:solidFill>
              </a:rPr>
              <a:t>Employment </a:t>
            </a:r>
            <a:r>
              <a:rPr lang="en-GB" dirty="0">
                <a:solidFill>
                  <a:srgbClr val="C00000"/>
                </a:solidFill>
              </a:rPr>
              <a:t>levels </a:t>
            </a:r>
            <a:r>
              <a:rPr lang="en-GB" dirty="0"/>
              <a:t>are not growing in the sector. </a:t>
            </a:r>
            <a:r>
              <a:rPr lang="en-GB" dirty="0" smtClean="0"/>
              <a:t> </a:t>
            </a:r>
          </a:p>
          <a:p>
            <a:r>
              <a:rPr lang="en-GB" dirty="0" smtClean="0">
                <a:solidFill>
                  <a:srgbClr val="C00000"/>
                </a:solidFill>
              </a:rPr>
              <a:t>Industry growth</a:t>
            </a:r>
            <a:r>
              <a:rPr lang="en-GB" dirty="0" smtClean="0"/>
              <a:t> is slowing compared to previous years.</a:t>
            </a:r>
            <a:endParaRPr lang="en-GB" dirty="0"/>
          </a:p>
          <a:p>
            <a:pPr lvl="1"/>
            <a:r>
              <a:rPr lang="en-US" dirty="0"/>
              <a:t>Essential to </a:t>
            </a:r>
            <a:r>
              <a:rPr lang="en-US" b="1" dirty="0"/>
              <a:t>maintain</a:t>
            </a:r>
            <a:r>
              <a:rPr lang="en-US" dirty="0"/>
              <a:t> the sector, </a:t>
            </a:r>
            <a:r>
              <a:rPr lang="en-US" b="1" dirty="0"/>
              <a:t>diversify the sector </a:t>
            </a:r>
            <a:r>
              <a:rPr lang="en-US" dirty="0"/>
              <a:t>and economy</a:t>
            </a:r>
          </a:p>
          <a:p>
            <a:pPr lvl="0"/>
            <a:r>
              <a:rPr lang="en-GB" dirty="0">
                <a:solidFill>
                  <a:srgbClr val="C00000"/>
                </a:solidFill>
              </a:rPr>
              <a:t>Industrial relations environment a slippery slope and dissuading investment</a:t>
            </a:r>
          </a:p>
          <a:p>
            <a:pPr lvl="1"/>
            <a:r>
              <a:rPr lang="en-GB" dirty="0"/>
              <a:t>Despite significant investment in union capacity building and mandatory monitoring of the exporting sector by ILO Better Factories Cambodia Programme (BFC)</a:t>
            </a:r>
          </a:p>
          <a:p>
            <a:pPr lvl="1"/>
            <a:r>
              <a:rPr lang="en-GB" dirty="0"/>
              <a:t>Industrial relations is problematic and having adverse effects on attracting diversified labour intensive industries and formal employment growth.</a:t>
            </a:r>
            <a:endParaRPr lang="en-US" dirty="0"/>
          </a:p>
          <a:p>
            <a:pPr lvl="0"/>
            <a:r>
              <a:rPr lang="en-GB" dirty="0" smtClean="0">
                <a:solidFill>
                  <a:srgbClr val="C00000"/>
                </a:solidFill>
              </a:rPr>
              <a:t>ASEAN </a:t>
            </a:r>
            <a:r>
              <a:rPr lang="en-GB" dirty="0">
                <a:solidFill>
                  <a:srgbClr val="C00000"/>
                </a:solidFill>
              </a:rPr>
              <a:t>integration is looming </a:t>
            </a:r>
            <a:r>
              <a:rPr lang="en-GB" dirty="0"/>
              <a:t>and our competitiveness and productivity is lagging compared to others (higher productivity in VN , higher electricity costs, petrol transportation costs etc.)</a:t>
            </a:r>
            <a:endParaRPr lang="en-US" dirty="0"/>
          </a:p>
          <a:p>
            <a:pPr lvl="0"/>
            <a:r>
              <a:rPr lang="en-GB" dirty="0">
                <a:solidFill>
                  <a:srgbClr val="C00000"/>
                </a:solidFill>
              </a:rPr>
              <a:t>Lack of focus on skills and productivity </a:t>
            </a:r>
            <a:r>
              <a:rPr lang="en-GB" dirty="0"/>
              <a:t>development as tripartite partners are continuously dealing with industrial disputes. </a:t>
            </a:r>
            <a:endParaRPr lang="en-GB" dirty="0" smtClean="0"/>
          </a:p>
          <a:p>
            <a:pPr lvl="0"/>
            <a:r>
              <a:rPr lang="en-GB" dirty="0" smtClean="0">
                <a:solidFill>
                  <a:srgbClr val="C00000"/>
                </a:solidFill>
              </a:rPr>
              <a:t>Social Security Systems are developing.  </a:t>
            </a:r>
          </a:p>
          <a:p>
            <a:pPr lvl="0"/>
            <a:r>
              <a:rPr lang="en-GB" dirty="0" smtClean="0">
                <a:solidFill>
                  <a:srgbClr val="C00000"/>
                </a:solidFill>
              </a:rPr>
              <a:t>Aggressive increase in wages could push people into informal economy and have a significant impact on SME’s and small </a:t>
            </a:r>
            <a:r>
              <a:rPr lang="en-GB" dirty="0" err="1" smtClean="0">
                <a:solidFill>
                  <a:srgbClr val="C00000"/>
                </a:solidFill>
              </a:rPr>
              <a:t>enteprise</a:t>
            </a:r>
            <a:r>
              <a:rPr lang="en-GB" dirty="0" smtClean="0">
                <a:solidFill>
                  <a:srgbClr val="C00000"/>
                </a:solidFill>
              </a:rPr>
              <a:t> in particular.</a:t>
            </a:r>
            <a:endParaRPr lang="en-US" dirty="0">
              <a:solidFill>
                <a:srgbClr val="C00000"/>
              </a:solidFill>
            </a:endParaRPr>
          </a:p>
        </p:txBody>
      </p:sp>
      <p:pic>
        <p:nvPicPr>
          <p:cNvPr id="5" name="Content Placeholder 4" descr="C:\Users\sandra\AppData\Local\Microsoft\Windows\Temporary Internet Files\Content.Word\IMG-20140111-WA0011.jpg"/>
          <p:cNvPicPr>
            <a:picLocks noGrp="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1096963" y="1703101"/>
            <a:ext cx="4938712" cy="3090436"/>
          </a:xfrm>
          <a:prstGeom prst="rect">
            <a:avLst/>
          </a:prstGeom>
          <a:noFill/>
          <a:ln>
            <a:noFill/>
          </a:ln>
        </p:spPr>
      </p:pic>
      <p:sp>
        <p:nvSpPr>
          <p:cNvPr id="6" name="Rectangle 5"/>
          <p:cNvSpPr/>
          <p:nvPr/>
        </p:nvSpPr>
        <p:spPr>
          <a:xfrm>
            <a:off x="934387" y="4793537"/>
            <a:ext cx="5101288" cy="830997"/>
          </a:xfrm>
          <a:prstGeom prst="rect">
            <a:avLst/>
          </a:prstGeom>
        </p:spPr>
        <p:txBody>
          <a:bodyPr wrap="square">
            <a:spAutoFit/>
          </a:bodyPr>
          <a:lstStyle/>
          <a:p>
            <a:pPr algn="ctr"/>
            <a:r>
              <a:rPr lang="en-GB" sz="1600" b="1" i="1" dirty="0">
                <a:solidFill>
                  <a:srgbClr val="0070C0"/>
                </a:solidFill>
              </a:rPr>
              <a:t>“Social peace and stability are Cambodia’s most important challenge to address in the coming years</a:t>
            </a:r>
            <a:r>
              <a:rPr lang="en-GB" sz="1600" b="1" i="1" dirty="0" smtClean="0">
                <a:solidFill>
                  <a:srgbClr val="0070C0"/>
                </a:solidFill>
              </a:rPr>
              <a:t>.”</a:t>
            </a:r>
          </a:p>
          <a:p>
            <a:pPr algn="ctr"/>
            <a:r>
              <a:rPr lang="en-GB" sz="1400" i="1" dirty="0">
                <a:solidFill>
                  <a:srgbClr val="0070C0"/>
                </a:solidFill>
              </a:rPr>
              <a:t>H.E. Sok Chenda</a:t>
            </a:r>
            <a:r>
              <a:rPr lang="en-US" sz="1400" dirty="0">
                <a:solidFill>
                  <a:srgbClr val="0070C0"/>
                </a:solidFill>
              </a:rPr>
              <a:t>, </a:t>
            </a:r>
            <a:r>
              <a:rPr lang="en-US" sz="1400" i="1" dirty="0">
                <a:solidFill>
                  <a:srgbClr val="0070C0"/>
                </a:solidFill>
              </a:rPr>
              <a:t>SG of CDC</a:t>
            </a:r>
          </a:p>
        </p:txBody>
      </p:sp>
      <p:sp>
        <p:nvSpPr>
          <p:cNvPr id="7" name="Rectangle 6"/>
          <p:cNvSpPr/>
          <p:nvPr/>
        </p:nvSpPr>
        <p:spPr>
          <a:xfrm>
            <a:off x="934387" y="6344707"/>
            <a:ext cx="9079043" cy="430887"/>
          </a:xfrm>
          <a:prstGeom prst="rect">
            <a:avLst/>
          </a:prstGeom>
        </p:spPr>
        <p:txBody>
          <a:bodyPr wrap="square">
            <a:spAutoFit/>
          </a:bodyPr>
          <a:lstStyle/>
          <a:p>
            <a:r>
              <a:rPr lang="en-US" sz="1100" i="1" dirty="0" smtClean="0">
                <a:solidFill>
                  <a:schemeClr val="bg1"/>
                </a:solidFill>
              </a:rPr>
              <a:t>Note:  H.E</a:t>
            </a:r>
            <a:r>
              <a:rPr lang="en-US" sz="1100" i="1" dirty="0">
                <a:solidFill>
                  <a:schemeClr val="bg1"/>
                </a:solidFill>
              </a:rPr>
              <a:t>. Sok Chenda. Secretary General of Council for Development of Cambodia (CDC) at the pre-conference meeting </a:t>
            </a:r>
            <a:r>
              <a:rPr lang="en-US" sz="1100" i="1" dirty="0" smtClean="0">
                <a:solidFill>
                  <a:schemeClr val="bg1"/>
                </a:solidFill>
              </a:rPr>
              <a:t>with CAMFEBA Vice President at the </a:t>
            </a:r>
            <a:r>
              <a:rPr lang="en-US" sz="1100" i="1" dirty="0">
                <a:solidFill>
                  <a:schemeClr val="bg1"/>
                </a:solidFill>
              </a:rPr>
              <a:t>CDRI Annual Outlook Conference, January </a:t>
            </a:r>
            <a:r>
              <a:rPr lang="en-US" sz="1100" i="1" dirty="0" smtClean="0">
                <a:solidFill>
                  <a:schemeClr val="bg1"/>
                </a:solidFill>
              </a:rPr>
              <a:t>2015.  </a:t>
            </a:r>
            <a:r>
              <a:rPr lang="en-US" sz="1100" dirty="0" smtClean="0">
                <a:solidFill>
                  <a:schemeClr val="bg1"/>
                </a:solidFill>
              </a:rPr>
              <a:t>Cambodia </a:t>
            </a:r>
            <a:r>
              <a:rPr lang="en-US" sz="1100" dirty="0">
                <a:solidFill>
                  <a:schemeClr val="bg1"/>
                </a:solidFill>
              </a:rPr>
              <a:t>Research Development Institute</a:t>
            </a:r>
          </a:p>
        </p:txBody>
      </p:sp>
    </p:spTree>
    <p:extLst>
      <p:ext uri="{BB962C8B-B14F-4D97-AF65-F5344CB8AC3E}">
        <p14:creationId xmlns:p14="http://schemas.microsoft.com/office/powerpoint/2010/main" val="327610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Economic criteria are more difficult to understand and where we will focus our presentation today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28157646"/>
              </p:ext>
            </p:extLst>
          </p:nvPr>
        </p:nvGraphicFramePr>
        <p:xfrm>
          <a:off x="1096963" y="1620838"/>
          <a:ext cx="10058400" cy="4475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own Arrow 2"/>
          <p:cNvSpPr/>
          <p:nvPr/>
        </p:nvSpPr>
        <p:spPr>
          <a:xfrm>
            <a:off x="1066983" y="2683239"/>
            <a:ext cx="484632" cy="314794"/>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9716307" y="3543625"/>
            <a:ext cx="484632" cy="314794"/>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9716307" y="3858419"/>
            <a:ext cx="484632" cy="314794"/>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flipV="1">
            <a:off x="9716307" y="4173213"/>
            <a:ext cx="484632" cy="314794"/>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Right Arrow 7"/>
          <p:cNvSpPr/>
          <p:nvPr/>
        </p:nvSpPr>
        <p:spPr>
          <a:xfrm>
            <a:off x="929389" y="2983526"/>
            <a:ext cx="622225" cy="254833"/>
          </a:xfrm>
          <a:prstGeom prst="leftRightArrow">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Bent-Up Arrow 8"/>
          <p:cNvSpPr/>
          <p:nvPr/>
        </p:nvSpPr>
        <p:spPr>
          <a:xfrm>
            <a:off x="1066983" y="3335262"/>
            <a:ext cx="455176" cy="367308"/>
          </a:xfrm>
          <a:prstGeom prst="bentUp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Right Arrow 9"/>
          <p:cNvSpPr/>
          <p:nvPr/>
        </p:nvSpPr>
        <p:spPr>
          <a:xfrm>
            <a:off x="929389" y="3918380"/>
            <a:ext cx="622225" cy="254833"/>
          </a:xfrm>
          <a:prstGeom prst="leftRightArrow">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flipV="1">
            <a:off x="998185" y="4544871"/>
            <a:ext cx="484632" cy="314794"/>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6673304" y="3110942"/>
            <a:ext cx="484632" cy="314794"/>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6673304" y="3425736"/>
            <a:ext cx="484632" cy="314794"/>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6673304" y="3760983"/>
            <a:ext cx="484632" cy="314794"/>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814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Reflections on negotiations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503374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have made progress but there is much to be done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We have a structured process which is credible.  Unions unified on a position this year which </a:t>
            </a:r>
            <a:r>
              <a:rPr lang="en-US" dirty="0" smtClean="0"/>
              <a:t>is a very positive step.</a:t>
            </a:r>
          </a:p>
          <a:p>
            <a:r>
              <a:rPr lang="en-US" dirty="0" smtClean="0"/>
              <a:t>As private sector, we were ill </a:t>
            </a:r>
            <a:r>
              <a:rPr lang="en-US" dirty="0" smtClean="0"/>
              <a:t>prepared with </a:t>
            </a:r>
            <a:r>
              <a:rPr lang="en-US" dirty="0" smtClean="0"/>
              <a:t>data and information.  Supporting </a:t>
            </a:r>
            <a:r>
              <a:rPr lang="en-US" dirty="0" smtClean="0"/>
              <a:t>sectors and private sector were not particularly unified </a:t>
            </a:r>
          </a:p>
          <a:p>
            <a:r>
              <a:rPr lang="en-US" dirty="0" smtClean="0"/>
              <a:t>A need for private sector to be more coordinated, more data driven, more reasonable in negotiations</a:t>
            </a:r>
          </a:p>
          <a:p>
            <a:pPr lvl="1"/>
            <a:r>
              <a:rPr lang="en-US" dirty="0" smtClean="0"/>
              <a:t>We are seen as “Cry wolf” approach with little to show in declining number of factories or employment</a:t>
            </a:r>
          </a:p>
          <a:p>
            <a:r>
              <a:rPr lang="en-US" dirty="0" smtClean="0"/>
              <a:t>Data remains the biggest constraint</a:t>
            </a:r>
          </a:p>
          <a:p>
            <a:r>
              <a:rPr lang="en-US" dirty="0" smtClean="0"/>
              <a:t>The current political climate will continue to be an influence Industrial Relations and wages </a:t>
            </a:r>
            <a:r>
              <a:rPr lang="en-US" dirty="0" smtClean="0"/>
              <a:t>processes which is the process biggest weakness.</a:t>
            </a:r>
          </a:p>
          <a:p>
            <a:pPr lvl="1"/>
            <a:r>
              <a:rPr lang="en-US" dirty="0" smtClean="0"/>
              <a:t>We’ve embarked on a robust data driven process</a:t>
            </a:r>
          </a:p>
          <a:p>
            <a:pPr lvl="1"/>
            <a:r>
              <a:rPr lang="en-US" dirty="0" smtClean="0"/>
              <a:t>A need to lobby for removing political interference and adhering too and complying with the outcomes of the Labour Advisory Committee.</a:t>
            </a:r>
            <a:endParaRPr lang="en-US" dirty="0" smtClean="0"/>
          </a:p>
          <a:p>
            <a:r>
              <a:rPr lang="en-US" dirty="0" smtClean="0"/>
              <a:t>A need for business associations to step up public engagements:</a:t>
            </a:r>
          </a:p>
          <a:p>
            <a:pPr lvl="1"/>
            <a:r>
              <a:rPr lang="en-US" dirty="0" smtClean="0"/>
              <a:t>Promote a positive image of Cambodia in the press, social media</a:t>
            </a:r>
          </a:p>
          <a:p>
            <a:pPr lvl="1"/>
            <a:r>
              <a:rPr lang="en-US" dirty="0" smtClean="0"/>
              <a:t>Joint research setting a good image for Cambodia</a:t>
            </a:r>
          </a:p>
        </p:txBody>
      </p:sp>
    </p:spTree>
    <p:extLst>
      <p:ext uri="{BB962C8B-B14F-4D97-AF65-F5344CB8AC3E}">
        <p14:creationId xmlns:p14="http://schemas.microsoft.com/office/powerpoint/2010/main" val="9910875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will wages go….</a:t>
            </a:r>
            <a:endParaRPr lang="en-US" dirty="0"/>
          </a:p>
        </p:txBody>
      </p:sp>
      <p:sp>
        <p:nvSpPr>
          <p:cNvPr id="3" name="Content Placeholder 2"/>
          <p:cNvSpPr>
            <a:spLocks noGrp="1"/>
          </p:cNvSpPr>
          <p:nvPr>
            <p:ph idx="1"/>
          </p:nvPr>
        </p:nvSpPr>
        <p:spPr/>
        <p:txBody>
          <a:bodyPr>
            <a:normAutofit lnSpcReduction="10000"/>
          </a:bodyPr>
          <a:lstStyle/>
          <a:p>
            <a:r>
              <a:rPr lang="en-US" dirty="0" smtClean="0"/>
              <a:t>In 2013, the proposal for minimum wages was to reach 160 minimum wage by 2018 with increments provided over the period</a:t>
            </a:r>
          </a:p>
          <a:p>
            <a:pPr lvl="1"/>
            <a:r>
              <a:rPr lang="en-US" dirty="0" smtClean="0"/>
              <a:t>Unions chose the 160 number</a:t>
            </a:r>
          </a:p>
          <a:p>
            <a:pPr lvl="1"/>
            <a:r>
              <a:rPr lang="en-US" dirty="0" smtClean="0"/>
              <a:t>LAC was supposed to negotiate the increments and have stability for 4 – 5 years</a:t>
            </a:r>
          </a:p>
          <a:p>
            <a:r>
              <a:rPr lang="en-US" dirty="0" smtClean="0"/>
              <a:t>The wage process will still attempt to reach this amount, possibly sooner rather than later</a:t>
            </a:r>
          </a:p>
          <a:p>
            <a:pPr lvl="1"/>
            <a:r>
              <a:rPr lang="en-US" dirty="0" smtClean="0"/>
              <a:t>Looking at inflation related increases moving forward or increases below 10 percent in the coming years.</a:t>
            </a:r>
          </a:p>
          <a:p>
            <a:pPr lvl="1"/>
            <a:r>
              <a:rPr lang="en-US" dirty="0" smtClean="0"/>
              <a:t>Will still have political provisions although we continue to try to get rid of these</a:t>
            </a:r>
          </a:p>
          <a:p>
            <a:r>
              <a:rPr lang="en-US" dirty="0" smtClean="0"/>
              <a:t>If private sector is not more united and coordinated in wage increase deliberations, the impact on other sectors will become more pronounced</a:t>
            </a:r>
          </a:p>
          <a:p>
            <a:r>
              <a:rPr lang="en-US" dirty="0" smtClean="0"/>
              <a:t>There is talk of national minimum wages which we are trying to put off as this requires further deliberation as to overall competitiveness and whether or not wages should be regional like in Vietnam or Indonesia or a blanket country minimum wage.</a:t>
            </a:r>
            <a:endParaRPr lang="en-US" dirty="0"/>
          </a:p>
        </p:txBody>
      </p:sp>
    </p:spTree>
    <p:extLst>
      <p:ext uri="{BB962C8B-B14F-4D97-AF65-F5344CB8AC3E}">
        <p14:creationId xmlns:p14="http://schemas.microsoft.com/office/powerpoint/2010/main" val="29495526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things you need to be aware of….</a:t>
            </a:r>
            <a:endParaRPr lang="en-US" dirty="0"/>
          </a:p>
        </p:txBody>
      </p:sp>
      <p:sp>
        <p:nvSpPr>
          <p:cNvPr id="3" name="Content Placeholder 2"/>
          <p:cNvSpPr>
            <a:spLocks noGrp="1"/>
          </p:cNvSpPr>
          <p:nvPr>
            <p:ph idx="1"/>
          </p:nvPr>
        </p:nvSpPr>
        <p:spPr/>
        <p:txBody>
          <a:bodyPr/>
          <a:lstStyle/>
          <a:p>
            <a:r>
              <a:rPr lang="en-US" dirty="0" smtClean="0"/>
              <a:t>National Social Security Fund New implementation in 2016….</a:t>
            </a:r>
          </a:p>
          <a:p>
            <a:pPr lvl="1"/>
            <a:r>
              <a:rPr lang="en-US" dirty="0" smtClean="0"/>
              <a:t>Medical insurance (3 percent? Not clear)</a:t>
            </a:r>
          </a:p>
          <a:p>
            <a:pPr lvl="2"/>
            <a:r>
              <a:rPr lang="en-US" dirty="0" smtClean="0"/>
              <a:t>Employer contribution</a:t>
            </a:r>
          </a:p>
          <a:p>
            <a:pPr lvl="2"/>
            <a:r>
              <a:rPr lang="en-US" dirty="0" smtClean="0"/>
              <a:t>Employee contribution</a:t>
            </a:r>
          </a:p>
          <a:p>
            <a:pPr lvl="1"/>
            <a:r>
              <a:rPr lang="en-US" dirty="0" smtClean="0"/>
              <a:t>Pension fund (3 percent?  Not clear)</a:t>
            </a:r>
          </a:p>
          <a:p>
            <a:pPr lvl="2"/>
            <a:r>
              <a:rPr lang="en-US" dirty="0" smtClean="0"/>
              <a:t>Employer contribution</a:t>
            </a:r>
          </a:p>
          <a:p>
            <a:pPr lvl="2"/>
            <a:r>
              <a:rPr lang="en-US" dirty="0" smtClean="0"/>
              <a:t>Employee contribution</a:t>
            </a:r>
          </a:p>
          <a:p>
            <a:r>
              <a:rPr lang="en-US" dirty="0" smtClean="0"/>
              <a:t>Trade Union Law</a:t>
            </a:r>
          </a:p>
          <a:p>
            <a:pPr lvl="1"/>
            <a:r>
              <a:rPr lang="en-US" dirty="0" smtClean="0"/>
              <a:t>Despite significant efforts and a positive outlook on the law, we are concerned about the revised law</a:t>
            </a:r>
          </a:p>
          <a:p>
            <a:pPr lvl="1"/>
            <a:r>
              <a:rPr lang="en-US" dirty="0" smtClean="0"/>
              <a:t>Supposed to go to parliament end of the year</a:t>
            </a:r>
          </a:p>
          <a:p>
            <a:pPr lvl="1"/>
            <a:r>
              <a:rPr lang="en-US" dirty="0" smtClean="0"/>
              <a:t>In the end, whatever is the law, it is the implementation of the law that is going to make a difference</a:t>
            </a:r>
            <a:endParaRPr lang="en-US" dirty="0"/>
          </a:p>
        </p:txBody>
      </p:sp>
    </p:spTree>
    <p:extLst>
      <p:ext uri="{BB962C8B-B14F-4D97-AF65-F5344CB8AC3E}">
        <p14:creationId xmlns:p14="http://schemas.microsoft.com/office/powerpoint/2010/main" val="32175175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9350" y="2519598"/>
            <a:ext cx="10148341" cy="3761281"/>
          </a:xfrm>
        </p:spPr>
        <p:txBody>
          <a:bodyPr>
            <a:normAutofit/>
          </a:bodyPr>
          <a:lstStyle/>
          <a:p>
            <a:pPr algn="ctr"/>
            <a:r>
              <a:rPr lang="en-GB" sz="2400" i="1" dirty="0"/>
              <a:t>Successful Business, Prosperous Cambodia</a:t>
            </a:r>
            <a:r>
              <a:rPr lang="en-GB" sz="2400" dirty="0"/>
              <a:t> is </a:t>
            </a:r>
            <a:r>
              <a:rPr lang="en-GB" sz="2400" dirty="0" smtClean="0"/>
              <a:t>our motto.  </a:t>
            </a:r>
            <a:br>
              <a:rPr lang="en-GB" sz="2400" dirty="0" smtClean="0"/>
            </a:br>
            <a:r>
              <a:rPr lang="en-GB" sz="2400" dirty="0" smtClean="0"/>
              <a:t/>
            </a:r>
            <a:br>
              <a:rPr lang="en-GB" sz="2400" dirty="0" smtClean="0"/>
            </a:br>
            <a:r>
              <a:rPr lang="en-GB" sz="2400" dirty="0" smtClean="0"/>
              <a:t>Industrial </a:t>
            </a:r>
            <a:r>
              <a:rPr lang="en-GB" sz="2400" dirty="0"/>
              <a:t>relations peace, stability and predictability, is at the heart of successful business and as a result, jobs and employment opportunities that contribute to a prosperous Cambodia, its people, economy and long term sustainability.  </a:t>
            </a:r>
            <a:r>
              <a:rPr lang="en-GB" sz="2400" dirty="0" smtClean="0"/>
              <a:t/>
            </a:r>
            <a:br>
              <a:rPr lang="en-GB" sz="2400" dirty="0" smtClean="0"/>
            </a:br>
            <a:r>
              <a:rPr lang="en-GB" sz="2400" dirty="0" smtClean="0"/>
              <a:t/>
            </a:r>
            <a:br>
              <a:rPr lang="en-GB" sz="2400" dirty="0" smtClean="0"/>
            </a:br>
            <a:r>
              <a:rPr lang="en-GB" sz="2400" dirty="0" smtClean="0"/>
              <a:t>Thank you!  Question and Answers.</a:t>
            </a:r>
            <a:br>
              <a:rPr lang="en-GB" sz="2400" dirty="0" smtClean="0"/>
            </a:br>
            <a:r>
              <a:rPr lang="en-GB" sz="2400" dirty="0" smtClean="0"/>
              <a:t>Presentation can be downloaded on </a:t>
            </a:r>
            <a:r>
              <a:rPr lang="en-GB" sz="2400" u="sng" dirty="0" smtClean="0"/>
              <a:t>www.camfeba.com</a:t>
            </a:r>
            <a:r>
              <a:rPr lang="en-GB" sz="2400" dirty="0" smtClean="0"/>
              <a:t> or email </a:t>
            </a:r>
            <a:r>
              <a:rPr lang="en-GB" sz="2400" u="sng" dirty="0" smtClean="0"/>
              <a:t>camfeba.vicepresident@gmail.com</a:t>
            </a:r>
            <a:r>
              <a:rPr lang="en-GB" sz="2400" dirty="0"/>
              <a:t/>
            </a:r>
            <a:br>
              <a:rPr lang="en-GB" sz="2400" dirty="0"/>
            </a:br>
            <a:endParaRPr lang="en-US" sz="2400" dirty="0"/>
          </a:p>
        </p:txBody>
      </p:sp>
      <p:pic>
        <p:nvPicPr>
          <p:cNvPr id="4" name="Picture 3"/>
          <p:cNvPicPr/>
          <p:nvPr/>
        </p:nvPicPr>
        <p:blipFill>
          <a:blip r:embed="rId2"/>
          <a:srcRect l="21330" t="28803" r="19715" b="59590"/>
          <a:stretch>
            <a:fillRect/>
          </a:stretch>
        </p:blipFill>
        <p:spPr bwMode="auto">
          <a:xfrm>
            <a:off x="875675" y="330344"/>
            <a:ext cx="10774680" cy="1468475"/>
          </a:xfrm>
          <a:prstGeom prst="rect">
            <a:avLst/>
          </a:prstGeom>
          <a:noFill/>
          <a:ln w="9525">
            <a:noFill/>
            <a:miter lim="800000"/>
            <a:headEnd/>
            <a:tailEnd/>
          </a:ln>
        </p:spPr>
      </p:pic>
    </p:spTree>
    <p:extLst>
      <p:ext uri="{BB962C8B-B14F-4D97-AF65-F5344CB8AC3E}">
        <p14:creationId xmlns:p14="http://schemas.microsoft.com/office/powerpoint/2010/main" val="6838126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Additional Slides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276194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Group 2"/>
          <p:cNvGraphicFramePr>
            <a:graphicFrameLocks noGrp="1"/>
          </p:cNvGraphicFramePr>
          <p:nvPr>
            <p:ph type="tbl" idx="1"/>
          </p:nvPr>
        </p:nvGraphicFramePr>
        <p:xfrm>
          <a:off x="1981200" y="1419225"/>
          <a:ext cx="8516938" cy="4870136"/>
        </p:xfrm>
        <a:graphic>
          <a:graphicData uri="http://schemas.openxmlformats.org/drawingml/2006/table">
            <a:tbl>
              <a:tblPr/>
              <a:tblGrid>
                <a:gridCol w="1635125"/>
                <a:gridCol w="1001713"/>
                <a:gridCol w="1262062"/>
                <a:gridCol w="1614488"/>
                <a:gridCol w="1450975"/>
                <a:gridCol w="1552575"/>
              </a:tblGrid>
              <a:tr h="62071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Times New Roman" panose="02020603050405020304" pitchFamily="18" charset="0"/>
                        </a:rPr>
                        <a:t>Country</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Times New Roman" panose="02020603050405020304" pitchFamily="18" charset="0"/>
                        </a:rPr>
                        <a:t>GNI/capital</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Times New Roman" panose="02020603050405020304" pitchFamily="18" charset="0"/>
                        </a:rPr>
                        <a:t> </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Times New Roman" panose="02020603050405020304" pitchFamily="18" charset="0"/>
                        </a:rPr>
                        <a:t>AV Monthly GNI/capital (2014) </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Times New Roman" panose="02020603050405020304" pitchFamily="18" charset="0"/>
                        </a:rPr>
                        <a:t>MW (30/6/2015)</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Times New Roman" panose="02020603050405020304" pitchFamily="18" charset="0"/>
                        </a:rPr>
                        <a:t>MW /GNI cap</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127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Times New Roman" panose="02020603050405020304" pitchFamily="18" charset="0"/>
                        </a:rPr>
                        <a:t> </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Times New Roman" panose="02020603050405020304" pitchFamily="18" charset="0"/>
                        </a:rPr>
                        <a:t>2013</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Times New Roman" panose="02020603050405020304" pitchFamily="18" charset="0"/>
                        </a:rPr>
                        <a:t>2014</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Times New Roman" panose="02020603050405020304" pitchFamily="18" charset="0"/>
                        </a:rPr>
                        <a:t> </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Times New Roman" panose="02020603050405020304" pitchFamily="18" charset="0"/>
                        </a:rPr>
                        <a:t> </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Times New Roman" panose="02020603050405020304" pitchFamily="18" charset="0"/>
                        </a:rPr>
                        <a:t> </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1431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Times New Roman" panose="02020603050405020304" pitchFamily="18" charset="0"/>
                        </a:rPr>
                        <a:t>Cambodia</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Times New Roman" panose="02020603050405020304" pitchFamily="18" charset="0"/>
                        </a:rPr>
                        <a:t>$950</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Times New Roman" panose="02020603050405020304" pitchFamily="18" charset="0"/>
                        </a:rPr>
                        <a:t>$1010 </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Times New Roman" panose="02020603050405020304" pitchFamily="18" charset="0"/>
                        </a:rPr>
                        <a:t>$84.17</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sym typeface="Times New Roman" panose="02020603050405020304" pitchFamily="18" charset="0"/>
                        </a:rPr>
                        <a:t>$128</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Times New Roman" panose="02020603050405020304" pitchFamily="18" charset="0"/>
                        </a:rPr>
                        <a:t> </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1431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Times New Roman" panose="02020603050405020304" pitchFamily="18" charset="0"/>
                        </a:rPr>
                        <a:t>Bangladesh</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Times New Roman" panose="02020603050405020304" pitchFamily="18" charset="0"/>
                        </a:rPr>
                        <a:t>$1010</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Times New Roman" panose="02020603050405020304" pitchFamily="18" charset="0"/>
                        </a:rPr>
                        <a:t>$1080</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Times New Roman" panose="02020603050405020304" pitchFamily="18" charset="0"/>
                        </a:rPr>
                        <a:t>$90</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sym typeface="Times New Roman" panose="02020603050405020304" pitchFamily="18" charset="0"/>
                        </a:rPr>
                        <a:t>$68.16</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Times New Roman" panose="02020603050405020304" pitchFamily="18" charset="0"/>
                        </a:rPr>
                        <a:t> </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937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Times New Roman" panose="02020603050405020304" pitchFamily="18" charset="0"/>
                        </a:rPr>
                        <a:t>Indonesia</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Times New Roman" panose="02020603050405020304" pitchFamily="18" charset="0"/>
                        </a:rPr>
                        <a:t>$3760</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Times New Roman" panose="02020603050405020304" pitchFamily="18" charset="0"/>
                        </a:rPr>
                        <a:t>$3650</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Times New Roman" panose="02020603050405020304" pitchFamily="18" charset="0"/>
                        </a:rPr>
                        <a:t>$304.17</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sym typeface="Times New Roman" panose="02020603050405020304" pitchFamily="18" charset="0"/>
                        </a:rPr>
                        <a:t>$82.28</a:t>
                      </a:r>
                      <a:r>
                        <a:rPr kumimoji="0" lang="en-MY" altLang="en-US" sz="1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sym typeface="Times New Roman" panose="02020603050405020304" pitchFamily="18" charset="0"/>
                        </a:rPr>
                        <a:t> / </a:t>
                      </a:r>
                      <a:r>
                        <a:rPr kumimoji="0" lang="en-US" altLang="en-US" sz="1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sym typeface="Times New Roman" panose="02020603050405020304" pitchFamily="18" charset="0"/>
                        </a:rPr>
                        <a:t>$201.96</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Times New Roman" panose="02020603050405020304" pitchFamily="18" charset="0"/>
                        </a:rPr>
                        <a:t> </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937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Times New Roman" panose="02020603050405020304" pitchFamily="18" charset="0"/>
                        </a:rPr>
                        <a:t>India</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Times New Roman" panose="02020603050405020304" pitchFamily="18" charset="0"/>
                        </a:rPr>
                        <a:t>$1560</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Times New Roman" panose="02020603050405020304" pitchFamily="18" charset="0"/>
                        </a:rPr>
                        <a:t>$1610</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Times New Roman" panose="02020603050405020304" pitchFamily="18" charset="0"/>
                        </a:rPr>
                        <a:t>$130</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sym typeface="Times New Roman" panose="02020603050405020304" pitchFamily="18" charset="0"/>
                        </a:rPr>
                        <a:t>$96.43</a:t>
                      </a:r>
                      <a:r>
                        <a:rPr kumimoji="0" lang="en-MY" altLang="en-US" sz="1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sym typeface="Times New Roman" panose="02020603050405020304" pitchFamily="18" charset="0"/>
                        </a:rPr>
                        <a:t>/ </a:t>
                      </a:r>
                      <a:r>
                        <a:rPr kumimoji="0" lang="en-US" altLang="en-US" sz="1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sym typeface="Times New Roman" panose="02020603050405020304" pitchFamily="18" charset="0"/>
                        </a:rPr>
                        <a:t>$115.71</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Times New Roman" panose="02020603050405020304" pitchFamily="18" charset="0"/>
                        </a:rPr>
                        <a:t> </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80168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Times New Roman" panose="02020603050405020304" pitchFamily="18" charset="0"/>
                        </a:rPr>
                        <a:t>Vietnam</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Times New Roman" panose="02020603050405020304" pitchFamily="18" charset="0"/>
                        </a:rPr>
                        <a:t>$1740</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Times New Roman" panose="02020603050405020304" pitchFamily="18" charset="0"/>
                        </a:rPr>
                        <a:t>$1890</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Times New Roman" panose="02020603050405020304" pitchFamily="18" charset="0"/>
                        </a:rPr>
                        <a:t>$157.50</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sym typeface="Times New Roman" panose="02020603050405020304" pitchFamily="18" charset="0"/>
                        </a:rPr>
                        <a:t>$140.00</a:t>
                      </a:r>
                      <a:r>
                        <a:rPr kumimoji="0" lang="en-MY" altLang="en-US" sz="1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sym typeface="Times New Roman" panose="02020603050405020304" pitchFamily="18" charset="0"/>
                        </a:rPr>
                        <a:t>/ </a:t>
                      </a:r>
                      <a:r>
                        <a:rPr kumimoji="0" lang="en-US" altLang="en-US" sz="1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sym typeface="Times New Roman" panose="02020603050405020304" pitchFamily="18" charset="0"/>
                        </a:rPr>
                        <a:t>$125</a:t>
                      </a:r>
                      <a:r>
                        <a:rPr kumimoji="0" lang="en-MY" altLang="en-US" sz="1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sym typeface="Times New Roman" panose="02020603050405020304" pitchFamily="18" charset="0"/>
                        </a:rPr>
                        <a:t>/ </a:t>
                      </a:r>
                      <a:r>
                        <a:rPr kumimoji="0" lang="en-US" altLang="en-US" sz="1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sym typeface="Times New Roman" panose="02020603050405020304" pitchFamily="18" charset="0"/>
                        </a:rPr>
                        <a:t>$109</a:t>
                      </a:r>
                      <a:r>
                        <a:rPr kumimoji="0" lang="en-MY" altLang="en-US" sz="1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sym typeface="Times New Roman" panose="02020603050405020304" pitchFamily="18" charset="0"/>
                        </a:rPr>
                        <a:t>/ </a:t>
                      </a:r>
                      <a:r>
                        <a:rPr kumimoji="0" lang="en-US" altLang="en-US" sz="1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sym typeface="Times New Roman" panose="02020603050405020304" pitchFamily="18" charset="0"/>
                        </a:rPr>
                        <a:t>$97.73</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Times New Roman" panose="02020603050405020304" pitchFamily="18" charset="0"/>
                        </a:rPr>
                        <a:t> </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1431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Times New Roman" panose="02020603050405020304" pitchFamily="18" charset="0"/>
                        </a:rPr>
                        <a:t>Lao</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Times New Roman" panose="02020603050405020304" pitchFamily="18" charset="0"/>
                        </a:rPr>
                        <a:t>$1450</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Times New Roman" panose="02020603050405020304" pitchFamily="18" charset="0"/>
                        </a:rPr>
                        <a:t>$1600</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Times New Roman" panose="02020603050405020304" pitchFamily="18" charset="0"/>
                        </a:rPr>
                        <a:t>$133.33</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sym typeface="Times New Roman" panose="02020603050405020304" pitchFamily="18" charset="0"/>
                        </a:rPr>
                        <a:t>$41.68</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Times New Roman" panose="02020603050405020304" pitchFamily="18" charset="0"/>
                        </a:rPr>
                        <a:t> </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8896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Times New Roman" panose="02020603050405020304" pitchFamily="18" charset="0"/>
                        </a:rPr>
                        <a:t>Philippines</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Times New Roman" panose="02020603050405020304" pitchFamily="18" charset="0"/>
                        </a:rPr>
                        <a:t>$3270</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Times New Roman" panose="02020603050405020304" pitchFamily="18" charset="0"/>
                        </a:rPr>
                        <a:t>$3440</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Times New Roman" panose="02020603050405020304" pitchFamily="18" charset="0"/>
                        </a:rPr>
                        <a:t>$286.67</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sym typeface="Times New Roman" panose="02020603050405020304" pitchFamily="18" charset="0"/>
                        </a:rPr>
                        <a:t>$173.18</a:t>
                      </a:r>
                      <a:r>
                        <a:rPr kumimoji="0" lang="en-MY" altLang="en-US" sz="1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sym typeface="Times New Roman" panose="02020603050405020304" pitchFamily="18" charset="0"/>
                        </a:rPr>
                        <a:t>/ </a:t>
                      </a:r>
                      <a:r>
                        <a:rPr kumimoji="0" lang="en-US" altLang="en-US" sz="1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sym typeface="Times New Roman" panose="02020603050405020304" pitchFamily="18" charset="0"/>
                        </a:rPr>
                        <a:t>$195.74</a:t>
                      </a:r>
                      <a:r>
                        <a:rPr kumimoji="0" lang="en-MY" altLang="en-US" sz="1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sym typeface="Times New Roman" panose="02020603050405020304" pitchFamily="18" charset="0"/>
                        </a:rPr>
                        <a:t>/ </a:t>
                      </a:r>
                      <a:r>
                        <a:rPr kumimoji="0" lang="en-US" altLang="en-US" sz="1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sym typeface="Times New Roman" panose="02020603050405020304" pitchFamily="18" charset="0"/>
                        </a:rPr>
                        <a:t>$225.59</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Times New Roman" panose="02020603050405020304" pitchFamily="18" charset="0"/>
                        </a:rPr>
                        <a:t> </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937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Times New Roman" panose="02020603050405020304" pitchFamily="18" charset="0"/>
                        </a:rPr>
                        <a:t>China</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Times New Roman" panose="02020603050405020304" pitchFamily="18" charset="0"/>
                        </a:rPr>
                        <a:t>$6740</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Times New Roman" panose="02020603050405020304" pitchFamily="18" charset="0"/>
                        </a:rPr>
                        <a:t>$7380</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Times New Roman" panose="02020603050405020304" pitchFamily="18" charset="0"/>
                        </a:rPr>
                        <a:t>$615</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sym typeface="Times New Roman" panose="02020603050405020304" pitchFamily="18" charset="0"/>
                        </a:rPr>
                        <a:t>$135.43</a:t>
                      </a:r>
                      <a:r>
                        <a:rPr kumimoji="0" lang="en-MY" altLang="en-US" sz="1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sym typeface="Times New Roman" panose="02020603050405020304" pitchFamily="18" charset="0"/>
                        </a:rPr>
                        <a:t>/ </a:t>
                      </a:r>
                      <a:r>
                        <a:rPr kumimoji="0" lang="en-US" altLang="en-US" sz="1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sym typeface="Times New Roman" panose="02020603050405020304" pitchFamily="18" charset="0"/>
                        </a:rPr>
                        <a:t>$296.96</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Times New Roman" panose="02020603050405020304" pitchFamily="18" charset="0"/>
                        </a:rPr>
                        <a:t> </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127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Times New Roman" panose="02020603050405020304" pitchFamily="18" charset="0"/>
                        </a:rPr>
                        <a:t>Thailand</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Times New Roman" panose="02020603050405020304" pitchFamily="18" charset="0"/>
                        </a:rPr>
                        <a:t>$5360</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Times New Roman" panose="02020603050405020304" pitchFamily="18" charset="0"/>
                        </a:rPr>
                        <a:t>$5410</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Times New Roman" panose="02020603050405020304" pitchFamily="18" charset="0"/>
                        </a:rPr>
                        <a:t>$450.83</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sym typeface="Times New Roman" panose="02020603050405020304" pitchFamily="18" charset="0"/>
                        </a:rPr>
                        <a:t>$265.68</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Times New Roman" panose="02020603050405020304" pitchFamily="18" charset="0"/>
                        </a:rPr>
                        <a:t> </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937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Times New Roman" panose="02020603050405020304" pitchFamily="18" charset="0"/>
                        </a:rPr>
                        <a:t>Malaysia</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Times New Roman" panose="02020603050405020304" pitchFamily="18" charset="0"/>
                        </a:rPr>
                        <a:t>$10,420</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Times New Roman" panose="02020603050405020304" pitchFamily="18" charset="0"/>
                        </a:rPr>
                        <a:t>$10,660</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Times New Roman" panose="02020603050405020304" pitchFamily="18" charset="0"/>
                        </a:rPr>
                        <a:t>$888.33</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sym typeface="Times New Roman" panose="02020603050405020304" pitchFamily="18" charset="0"/>
                        </a:rPr>
                        <a:t>$211.50</a:t>
                      </a:r>
                      <a:r>
                        <a:rPr kumimoji="0" lang="en-MY" altLang="en-US" sz="1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sym typeface="Times New Roman" panose="02020603050405020304" pitchFamily="18" charset="0"/>
                        </a:rPr>
                        <a:t>/ </a:t>
                      </a:r>
                      <a:r>
                        <a:rPr kumimoji="0" lang="en-US" altLang="en-US" sz="1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sym typeface="Times New Roman" panose="02020603050405020304" pitchFamily="18" charset="0"/>
                        </a:rPr>
                        <a:t>$237.94</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Times New Roman" panose="02020603050405020304" pitchFamily="18" charset="0"/>
                        </a:rPr>
                        <a:t> </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1431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Times New Roman" panose="02020603050405020304" pitchFamily="18" charset="0"/>
                        </a:rPr>
                        <a:t>Myanmar</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Times New Roman" panose="02020603050405020304" pitchFamily="18" charset="0"/>
                        </a:rPr>
                        <a:t> </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Times New Roman" panose="02020603050405020304" pitchFamily="18" charset="0"/>
                        </a:rPr>
                        <a:t> </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Times New Roman" panose="02020603050405020304" pitchFamily="18" charset="0"/>
                        </a:rPr>
                        <a:t> </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Times New Roman" panose="02020603050405020304" pitchFamily="18" charset="0"/>
                        </a:rPr>
                        <a:t> </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Times New Roman" panose="02020603050405020304" pitchFamily="18" charset="0"/>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352" name="Rectangle 256"/>
          <p:cNvSpPr>
            <a:spLocks noGrp="1" noChangeArrowheads="1"/>
          </p:cNvSpPr>
          <p:nvPr>
            <p:ph type="title"/>
          </p:nvPr>
        </p:nvSpPr>
        <p:spPr/>
        <p:txBody>
          <a:bodyPr/>
          <a:lstStyle/>
          <a:p>
            <a:r>
              <a:rPr lang="en-MY" altLang="en-US" sz="3200"/>
              <a:t>GNI per capital vs MW</a:t>
            </a:r>
          </a:p>
        </p:txBody>
      </p:sp>
    </p:spTree>
    <p:extLst>
      <p:ext uri="{BB962C8B-B14F-4D97-AF65-F5344CB8AC3E}">
        <p14:creationId xmlns:p14="http://schemas.microsoft.com/office/powerpoint/2010/main" val="22363038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81200" y="276225"/>
            <a:ext cx="8229600" cy="522288"/>
          </a:xfrm>
        </p:spPr>
        <p:txBody>
          <a:bodyPr/>
          <a:lstStyle/>
          <a:p>
            <a:r>
              <a:rPr lang="en-MY" altLang="en-US" sz="2800"/>
              <a:t>Customs Clearance &amp; Technical Control (2014)</a:t>
            </a:r>
          </a:p>
        </p:txBody>
      </p:sp>
      <p:graphicFrame>
        <p:nvGraphicFramePr>
          <p:cNvPr id="5123" name="Group 3"/>
          <p:cNvGraphicFramePr>
            <a:graphicFrameLocks noGrp="1"/>
          </p:cNvGraphicFramePr>
          <p:nvPr>
            <p:ph type="tbl" idx="1"/>
          </p:nvPr>
        </p:nvGraphicFramePr>
        <p:xfrm>
          <a:off x="3789363" y="998539"/>
          <a:ext cx="4500562" cy="5659439"/>
        </p:xfrm>
        <a:graphic>
          <a:graphicData uri="http://schemas.openxmlformats.org/drawingml/2006/table">
            <a:tbl>
              <a:tblPr/>
              <a:tblGrid>
                <a:gridCol w="2409825"/>
                <a:gridCol w="2090737"/>
              </a:tblGrid>
              <a:tr h="3937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MY" altLang="en-US" sz="1800" b="1" i="0" u="none" strike="noStrike" cap="none" normalizeH="0" baseline="0" smtClean="0">
                          <a:ln>
                            <a:noFill/>
                          </a:ln>
                          <a:solidFill>
                            <a:srgbClr val="FFFFFF"/>
                          </a:solidFill>
                          <a:effectLst/>
                          <a:latin typeface="Calibri" panose="020F0502020204030204" pitchFamily="34" charset="0"/>
                          <a:ea typeface="SimSun" panose="02010600030101010101" pitchFamily="2" charset="-122"/>
                          <a:cs typeface="Arial" panose="020B0604020202020204" pitchFamily="34" charset="0"/>
                        </a:rPr>
                        <a:t>Country</a:t>
                      </a:r>
                    </a:p>
                  </a:txBody>
                  <a:tcPr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38100" cap="flat" cmpd="sng" algn="ctr">
                      <a:solidFill>
                        <a:srgbClr val="FFFFFF"/>
                      </a:solidFill>
                      <a:prstDash val="solid"/>
                      <a:bevel/>
                      <a:headEnd type="none" w="med" len="med"/>
                      <a:tailEnd type="none" w="med" len="med"/>
                    </a:lnB>
                    <a:lnTlToBr>
                      <a:noFill/>
                    </a:lnTlToBr>
                    <a:lnBlToTr>
                      <a:noFill/>
                    </a:lnBlToTr>
                    <a:solidFill>
                      <a:srgbClr val="4F81BD"/>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MY" altLang="en-US" sz="1800" b="1" i="0" u="none" strike="noStrike" cap="none" normalizeH="0" baseline="0" smtClean="0">
                          <a:ln>
                            <a:noFill/>
                          </a:ln>
                          <a:solidFill>
                            <a:srgbClr val="FFFFFF"/>
                          </a:solidFill>
                          <a:effectLst/>
                          <a:latin typeface="Calibri" panose="020F0502020204030204" pitchFamily="34" charset="0"/>
                          <a:ea typeface="SimSun" panose="02010600030101010101" pitchFamily="2" charset="-122"/>
                          <a:cs typeface="Arial" panose="020B0604020202020204" pitchFamily="34" charset="0"/>
                        </a:rPr>
                        <a:t>Cost $</a:t>
                      </a:r>
                    </a:p>
                  </a:txBody>
                  <a:tcPr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38100" cap="flat" cmpd="sng" algn="ctr">
                      <a:solidFill>
                        <a:srgbClr val="FFFFFF"/>
                      </a:solidFill>
                      <a:prstDash val="solid"/>
                      <a:bevel/>
                      <a:headEnd type="none" w="med" len="med"/>
                      <a:tailEnd type="none" w="med" len="med"/>
                    </a:lnB>
                    <a:lnTlToBr>
                      <a:noFill/>
                    </a:lnTlToBr>
                    <a:lnBlToTr>
                      <a:noFill/>
                    </a:lnBlToTr>
                    <a:solidFill>
                      <a:srgbClr val="4F81BD"/>
                    </a:solidFill>
                  </a:tcPr>
                </a:tc>
              </a:tr>
              <a:tr h="4064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MY" altLang="en-US" sz="18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cs typeface="Arial" panose="020B0604020202020204" pitchFamily="34" charset="0"/>
                        </a:rPr>
                        <a:t>Malaysia</a:t>
                      </a:r>
                    </a:p>
                  </a:txBody>
                  <a:tcPr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381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MY" altLang="en-US" sz="18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cs typeface="Arial" panose="020B0604020202020204" pitchFamily="34" charset="0"/>
                        </a:rPr>
                        <a:t>60</a:t>
                      </a:r>
                    </a:p>
                  </a:txBody>
                  <a:tcPr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381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D0D8E8"/>
                    </a:solidFill>
                  </a:tcPr>
                </a:tc>
              </a:tr>
              <a:tr h="39528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MY" altLang="en-US" sz="18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cs typeface="Arial" panose="020B0604020202020204" pitchFamily="34" charset="0"/>
                        </a:rPr>
                        <a:t>China</a:t>
                      </a:r>
                    </a:p>
                  </a:txBody>
                  <a:tcPr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MY" altLang="en-US" sz="18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cs typeface="Arial" panose="020B0604020202020204" pitchFamily="34" charset="0"/>
                        </a:rPr>
                        <a:t>80</a:t>
                      </a:r>
                    </a:p>
                  </a:txBody>
                  <a:tcPr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DF4"/>
                    </a:solidFill>
                  </a:tcPr>
                </a:tc>
              </a:tr>
              <a:tr h="3937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MY" altLang="en-US" sz="18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cs typeface="Arial" panose="020B0604020202020204" pitchFamily="34" charset="0"/>
                        </a:rPr>
                        <a:t>Singapore</a:t>
                      </a:r>
                    </a:p>
                  </a:txBody>
                  <a:tcPr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MY" altLang="en-US" sz="18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cs typeface="Arial" panose="020B0604020202020204" pitchFamily="34" charset="0"/>
                        </a:rPr>
                        <a:t>50</a:t>
                      </a:r>
                    </a:p>
                  </a:txBody>
                  <a:tcPr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D0D8E8"/>
                    </a:solidFill>
                  </a:tcPr>
                </a:tc>
              </a:tr>
              <a:tr h="39528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MY" altLang="en-US" sz="18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cs typeface="Arial" panose="020B0604020202020204" pitchFamily="34" charset="0"/>
                        </a:rPr>
                        <a:t>Thailand</a:t>
                      </a:r>
                    </a:p>
                  </a:txBody>
                  <a:tcPr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MY" altLang="en-US" sz="18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cs typeface="Arial" panose="020B0604020202020204" pitchFamily="34" charset="0"/>
                        </a:rPr>
                        <a:t>153</a:t>
                      </a:r>
                    </a:p>
                  </a:txBody>
                  <a:tcPr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DF4"/>
                    </a:solidFill>
                  </a:tcPr>
                </a:tc>
              </a:tr>
              <a:tr h="3937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MY" altLang="en-US" sz="18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cs typeface="Arial" panose="020B0604020202020204" pitchFamily="34" charset="0"/>
                        </a:rPr>
                        <a:t>Lao</a:t>
                      </a:r>
                    </a:p>
                  </a:txBody>
                  <a:tcPr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MY" altLang="en-US" sz="18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cs typeface="Arial" panose="020B0604020202020204" pitchFamily="34" charset="0"/>
                        </a:rPr>
                        <a:t>173</a:t>
                      </a:r>
                    </a:p>
                  </a:txBody>
                  <a:tcPr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D0D8E8"/>
                    </a:solidFill>
                  </a:tcPr>
                </a:tc>
              </a:tr>
              <a:tr h="3937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MY" altLang="en-US" sz="18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cs typeface="Arial" panose="020B0604020202020204" pitchFamily="34" charset="0"/>
                        </a:rPr>
                        <a:t>Vietnam</a:t>
                      </a:r>
                    </a:p>
                  </a:txBody>
                  <a:tcPr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MY" altLang="en-US" sz="18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cs typeface="Arial" panose="020B0604020202020204" pitchFamily="34" charset="0"/>
                        </a:rPr>
                        <a:t>98</a:t>
                      </a:r>
                    </a:p>
                  </a:txBody>
                  <a:tcPr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DF4"/>
                    </a:solidFill>
                  </a:tcPr>
                </a:tc>
              </a:tr>
              <a:tr h="3937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MY" altLang="en-US" sz="1800" b="1" i="0" u="none" strike="noStrike" cap="none" normalizeH="0" baseline="0" smtClean="0">
                          <a:ln>
                            <a:noFill/>
                          </a:ln>
                          <a:solidFill>
                            <a:srgbClr val="000000"/>
                          </a:solidFill>
                          <a:effectLst/>
                          <a:latin typeface="Calibri" panose="020F0502020204030204" pitchFamily="34" charset="0"/>
                          <a:ea typeface="SimSun" panose="02010600030101010101" pitchFamily="2" charset="-122"/>
                          <a:cs typeface="Arial" panose="020B0604020202020204" pitchFamily="34" charset="0"/>
                        </a:rPr>
                        <a:t>Cambodia</a:t>
                      </a:r>
                    </a:p>
                  </a:txBody>
                  <a:tcPr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MY" altLang="en-US" sz="1800" b="1" i="0" u="none" strike="noStrike" cap="none" normalizeH="0" baseline="0" smtClean="0">
                          <a:ln>
                            <a:noFill/>
                          </a:ln>
                          <a:solidFill>
                            <a:srgbClr val="000000"/>
                          </a:solidFill>
                          <a:effectLst/>
                          <a:latin typeface="Calibri" panose="020F0502020204030204" pitchFamily="34" charset="0"/>
                          <a:ea typeface="SimSun" panose="02010600030101010101" pitchFamily="2" charset="-122"/>
                          <a:cs typeface="Arial" panose="020B0604020202020204" pitchFamily="34" charset="0"/>
                        </a:rPr>
                        <a:t>278</a:t>
                      </a:r>
                    </a:p>
                  </a:txBody>
                  <a:tcPr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D0D8E8"/>
                    </a:solidFill>
                  </a:tcPr>
                </a:tc>
              </a:tr>
              <a:tr h="3937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MY" altLang="en-US" sz="18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cs typeface="Arial" panose="020B0604020202020204" pitchFamily="34" charset="0"/>
                        </a:rPr>
                        <a:t>Myanmar</a:t>
                      </a:r>
                    </a:p>
                  </a:txBody>
                  <a:tcPr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MY" altLang="en-US" sz="18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cs typeface="Arial" panose="020B0604020202020204" pitchFamily="34" charset="0"/>
                        </a:rPr>
                        <a:t>80</a:t>
                      </a:r>
                    </a:p>
                  </a:txBody>
                  <a:tcPr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DF4"/>
                    </a:solidFill>
                  </a:tcPr>
                </a:tc>
              </a:tr>
              <a:tr h="39528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MY" altLang="en-US" sz="18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cs typeface="Arial" panose="020B0604020202020204" pitchFamily="34" charset="0"/>
                        </a:rPr>
                        <a:t>Indonesia</a:t>
                      </a:r>
                    </a:p>
                  </a:txBody>
                  <a:tcPr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MY" altLang="en-US" sz="18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cs typeface="Arial" panose="020B0604020202020204" pitchFamily="34" charset="0"/>
                        </a:rPr>
                        <a:t>125</a:t>
                      </a:r>
                    </a:p>
                  </a:txBody>
                  <a:tcPr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D0D8E8"/>
                    </a:solidFill>
                  </a:tcPr>
                </a:tc>
              </a:tr>
              <a:tr h="3937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MY" altLang="en-US" sz="18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cs typeface="Arial" panose="020B0604020202020204" pitchFamily="34" charset="0"/>
                        </a:rPr>
                        <a:t>Philippines</a:t>
                      </a:r>
                    </a:p>
                  </a:txBody>
                  <a:tcPr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MY" altLang="en-US" sz="18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cs typeface="Arial" panose="020B0604020202020204" pitchFamily="34" charset="0"/>
                        </a:rPr>
                        <a:t>135</a:t>
                      </a:r>
                    </a:p>
                  </a:txBody>
                  <a:tcPr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DF4"/>
                    </a:solidFill>
                  </a:tcPr>
                </a:tc>
              </a:tr>
              <a:tr h="3937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MY" altLang="en-US" sz="18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cs typeface="Arial" panose="020B0604020202020204" pitchFamily="34" charset="0"/>
                        </a:rPr>
                        <a:t>Brunei</a:t>
                      </a:r>
                    </a:p>
                  </a:txBody>
                  <a:tcPr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MY" altLang="en-US" sz="18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cs typeface="Arial" panose="020B0604020202020204" pitchFamily="34" charset="0"/>
                        </a:rPr>
                        <a:t>65</a:t>
                      </a:r>
                    </a:p>
                  </a:txBody>
                  <a:tcPr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D0D8E8"/>
                    </a:solidFill>
                  </a:tcPr>
                </a:tc>
              </a:tr>
              <a:tr h="917575">
                <a:tc gridSpan="2">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MY" altLang="en-US" sz="1600" b="0" i="1" u="none" strike="noStrike" cap="none" normalizeH="0" baseline="0" smtClean="0">
                          <a:ln>
                            <a:noFill/>
                          </a:ln>
                          <a:solidFill>
                            <a:srgbClr val="000000"/>
                          </a:solidFill>
                          <a:effectLst/>
                          <a:latin typeface="Calibri" panose="020F0502020204030204" pitchFamily="34" charset="0"/>
                          <a:ea typeface="SimSun" panose="02010600030101010101" pitchFamily="2" charset="-122"/>
                          <a:cs typeface="Arial" panose="020B0604020202020204" pitchFamily="34" charset="0"/>
                        </a:rPr>
                        <a:t>Note: Average Import &amp; Export. World Bank "Doing Business Survey" McKinsey Global Institute Analysis</a:t>
                      </a:r>
                    </a:p>
                  </a:txBody>
                  <a:tcPr anchor="ctr"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DF4"/>
                    </a:solidFill>
                  </a:tcPr>
                </a:tc>
                <a:tc hMerge="1">
                  <a:txBody>
                    <a:bodyPr/>
                    <a:lstStyle/>
                    <a:p>
                      <a:endParaRPr lang="en-US"/>
                    </a:p>
                  </a:txBody>
                  <a:tcPr/>
                </a:tc>
              </a:tr>
            </a:tbl>
          </a:graphicData>
        </a:graphic>
      </p:graphicFrame>
    </p:spTree>
    <p:extLst>
      <p:ext uri="{BB962C8B-B14F-4D97-AF65-F5344CB8AC3E}">
        <p14:creationId xmlns:p14="http://schemas.microsoft.com/office/powerpoint/2010/main" val="12472323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are workers really earning…</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484179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Minimum Wage in the Garment, Textile and Shoe (GTS) Sector</a:t>
            </a:r>
            <a:br>
              <a:rPr lang="en-US" dirty="0"/>
            </a:br>
            <a:r>
              <a:rPr lang="en-US" dirty="0"/>
              <a:t>What industry (all employers) wants…</a:t>
            </a:r>
          </a:p>
        </p:txBody>
      </p:sp>
      <p:sp>
        <p:nvSpPr>
          <p:cNvPr id="4" name="Content Placeholder 3"/>
          <p:cNvSpPr>
            <a:spLocks noGrp="1"/>
          </p:cNvSpPr>
          <p:nvPr>
            <p:ph sz="half" idx="2"/>
          </p:nvPr>
        </p:nvSpPr>
        <p:spPr>
          <a:xfrm>
            <a:off x="6217920" y="1528998"/>
            <a:ext cx="4937760" cy="4706910"/>
          </a:xfrm>
        </p:spPr>
        <p:txBody>
          <a:bodyPr>
            <a:normAutofit fontScale="85000" lnSpcReduction="20000"/>
          </a:bodyPr>
          <a:lstStyle/>
          <a:p>
            <a:pPr lvl="0"/>
            <a:r>
              <a:rPr lang="en-US" dirty="0" smtClean="0">
                <a:solidFill>
                  <a:srgbClr val="C00000"/>
                </a:solidFill>
              </a:rPr>
              <a:t>First:  </a:t>
            </a:r>
            <a:r>
              <a:rPr lang="en-US" dirty="0"/>
              <a:t>A critical need to ensure our garment sector remains competitive</a:t>
            </a:r>
          </a:p>
          <a:p>
            <a:pPr lvl="1"/>
            <a:r>
              <a:rPr lang="en-US" dirty="0"/>
              <a:t>Biggest formal employment </a:t>
            </a:r>
            <a:r>
              <a:rPr lang="en-US" dirty="0" smtClean="0"/>
              <a:t>sector</a:t>
            </a:r>
          </a:p>
          <a:p>
            <a:pPr lvl="1"/>
            <a:r>
              <a:rPr lang="en-US" dirty="0" smtClean="0"/>
              <a:t>No other jobs for the almost 600 thousand workers in the sector</a:t>
            </a:r>
            <a:endParaRPr lang="en-US" dirty="0"/>
          </a:p>
          <a:p>
            <a:pPr lvl="0"/>
            <a:r>
              <a:rPr lang="en-GB" dirty="0" smtClean="0">
                <a:solidFill>
                  <a:srgbClr val="C00000"/>
                </a:solidFill>
              </a:rPr>
              <a:t>Second:</a:t>
            </a:r>
            <a:r>
              <a:rPr lang="en-GB" dirty="0" smtClean="0"/>
              <a:t>  A </a:t>
            </a:r>
            <a:r>
              <a:rPr lang="en-US" dirty="0" smtClean="0"/>
              <a:t>need to ensure jobs and employment opportunities are generated</a:t>
            </a:r>
          </a:p>
          <a:p>
            <a:pPr lvl="1"/>
            <a:r>
              <a:rPr lang="en-US" dirty="0" smtClean="0"/>
              <a:t>Value added jobs, higher paying jobs</a:t>
            </a:r>
          </a:p>
          <a:p>
            <a:pPr lvl="0"/>
            <a:r>
              <a:rPr lang="en-US" dirty="0" smtClean="0">
                <a:solidFill>
                  <a:srgbClr val="C00000"/>
                </a:solidFill>
              </a:rPr>
              <a:t>Third:  </a:t>
            </a:r>
            <a:r>
              <a:rPr lang="en-US" dirty="0" smtClean="0"/>
              <a:t>A need to have time to diversify the economy and garment, textiles and shoe sector</a:t>
            </a:r>
          </a:p>
          <a:p>
            <a:pPr lvl="1"/>
            <a:r>
              <a:rPr lang="en-US" dirty="0" smtClean="0"/>
              <a:t>We’re at a critical point in the economy where exports are slowing</a:t>
            </a:r>
          </a:p>
          <a:p>
            <a:pPr lvl="0"/>
            <a:r>
              <a:rPr lang="en-US" dirty="0" smtClean="0">
                <a:solidFill>
                  <a:srgbClr val="C00000"/>
                </a:solidFill>
              </a:rPr>
              <a:t>Fourth:  </a:t>
            </a:r>
            <a:r>
              <a:rPr lang="en-US" dirty="0" smtClean="0"/>
              <a:t>A need to focus on productivity and skills improvement</a:t>
            </a:r>
          </a:p>
          <a:p>
            <a:pPr lvl="0"/>
            <a:r>
              <a:rPr lang="en-US" dirty="0" smtClean="0">
                <a:solidFill>
                  <a:srgbClr val="C00000"/>
                </a:solidFill>
              </a:rPr>
              <a:t>Fifth:  </a:t>
            </a:r>
            <a:r>
              <a:rPr lang="en-US" dirty="0" smtClean="0"/>
              <a:t>A need to ensure that unions are unified and representative so that Collective Bargaining, is used as an effective tool for industrial harmony and progress of Cambodia</a:t>
            </a:r>
            <a:endParaRPr lang="en-US" dirty="0"/>
          </a:p>
        </p:txBody>
      </p:sp>
      <p:pic>
        <p:nvPicPr>
          <p:cNvPr id="5" name="Content Placeholder 4"/>
          <p:cNvPicPr>
            <a:picLocks noGrp="1" noChangeAspect="1"/>
          </p:cNvPicPr>
          <p:nvPr>
            <p:ph sz="half" idx="1"/>
          </p:nvPr>
        </p:nvPicPr>
        <p:blipFill>
          <a:blip r:embed="rId2"/>
          <a:stretch>
            <a:fillRect/>
          </a:stretch>
        </p:blipFill>
        <p:spPr>
          <a:xfrm>
            <a:off x="1096963" y="2211388"/>
            <a:ext cx="4938712" cy="3292474"/>
          </a:xfrm>
          <a:prstGeom prst="rect">
            <a:avLst/>
          </a:prstGeom>
        </p:spPr>
      </p:pic>
    </p:spTree>
    <p:extLst>
      <p:ext uri="{BB962C8B-B14F-4D97-AF65-F5344CB8AC3E}">
        <p14:creationId xmlns:p14="http://schemas.microsoft.com/office/powerpoint/2010/main" val="189917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t>Pressure on wages coupled with a less desirable industrial relations environment requires careful management to continue to attract investment, create jobs, diversify the economy.  Wages in the GTS sector do not only comprise a minimum wage….</a:t>
            </a:r>
            <a:endParaRPr lang="en-US" sz="2400" b="1"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628" y="5728054"/>
            <a:ext cx="1363403" cy="548610"/>
          </a:xfrm>
          <a:prstGeom prst="rect">
            <a:avLst/>
          </a:prstGeom>
        </p:spPr>
      </p:pic>
      <p:sp>
        <p:nvSpPr>
          <p:cNvPr id="15" name="TextBox 14"/>
          <p:cNvSpPr txBox="1"/>
          <p:nvPr/>
        </p:nvSpPr>
        <p:spPr>
          <a:xfrm>
            <a:off x="325638" y="6244380"/>
            <a:ext cx="6347410" cy="369332"/>
          </a:xfrm>
          <a:prstGeom prst="rect">
            <a:avLst/>
          </a:prstGeom>
          <a:noFill/>
        </p:spPr>
        <p:txBody>
          <a:bodyPr wrap="square" rtlCol="0">
            <a:spAutoFit/>
          </a:bodyPr>
          <a:lstStyle/>
          <a:p>
            <a:r>
              <a:rPr lang="en-US" sz="900" b="1" i="1" dirty="0" smtClean="0"/>
              <a:t>Date provide by HRINC Cambodia.  </a:t>
            </a:r>
            <a:r>
              <a:rPr lang="en-US" sz="900" b="1" i="1" dirty="0" smtClean="0">
                <a:hlinkClick r:id="rId4"/>
              </a:rPr>
              <a:t>consulting@hrinc.com.kh</a:t>
            </a:r>
            <a:r>
              <a:rPr lang="en-US" sz="900" b="1" i="1" dirty="0" smtClean="0"/>
              <a:t> for more detailed information. </a:t>
            </a:r>
          </a:p>
          <a:p>
            <a:r>
              <a:rPr lang="en-US" sz="900" b="1" i="1" dirty="0" smtClean="0"/>
              <a:t>HIRNC Consulting:  Insights that drive employee engagement and bottom-line performance</a:t>
            </a:r>
            <a:endParaRPr lang="en-US" sz="900" b="1" i="1" dirty="0"/>
          </a:p>
        </p:txBody>
      </p:sp>
      <p:graphicFrame>
        <p:nvGraphicFramePr>
          <p:cNvPr id="11" name="Content Placeholder 9"/>
          <p:cNvGraphicFramePr>
            <a:graphicFrameLocks noGrp="1"/>
          </p:cNvGraphicFramePr>
          <p:nvPr>
            <p:ph idx="1"/>
            <p:extLst>
              <p:ext uri="{D42A27DB-BD31-4B8C-83A1-F6EECF244321}">
                <p14:modId xmlns:p14="http://schemas.microsoft.com/office/powerpoint/2010/main" val="458268600"/>
              </p:ext>
            </p:extLst>
          </p:nvPr>
        </p:nvGraphicFramePr>
        <p:xfrm>
          <a:off x="1756529" y="1779212"/>
          <a:ext cx="10058400" cy="4475162"/>
        </p:xfrm>
        <a:graphic>
          <a:graphicData uri="http://schemas.openxmlformats.org/drawingml/2006/chart">
            <c:chart xmlns:c="http://schemas.openxmlformats.org/drawingml/2006/chart" xmlns:r="http://schemas.openxmlformats.org/officeDocument/2006/relationships" r:id="rId5"/>
          </a:graphicData>
        </a:graphic>
      </p:graphicFrame>
      <p:sp>
        <p:nvSpPr>
          <p:cNvPr id="12" name="Rectangle 11"/>
          <p:cNvSpPr/>
          <p:nvPr/>
        </p:nvSpPr>
        <p:spPr>
          <a:xfrm>
            <a:off x="6134931" y="1842269"/>
            <a:ext cx="4389986" cy="43471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3" name="TextBox 12"/>
          <p:cNvSpPr txBox="1"/>
          <p:nvPr/>
        </p:nvSpPr>
        <p:spPr>
          <a:xfrm>
            <a:off x="6173420" y="1894446"/>
            <a:ext cx="3472486" cy="276999"/>
          </a:xfrm>
          <a:prstGeom prst="rect">
            <a:avLst/>
          </a:prstGeom>
          <a:solidFill>
            <a:schemeClr val="accent1">
              <a:lumMod val="20000"/>
              <a:lumOff val="80000"/>
            </a:schemeClr>
          </a:solidFill>
          <a:ln>
            <a:noFill/>
          </a:ln>
        </p:spPr>
        <p:txBody>
          <a:bodyPr wrap="square" rtlCol="0">
            <a:spAutoFit/>
          </a:bodyPr>
          <a:lstStyle/>
          <a:p>
            <a:r>
              <a:rPr lang="en-US" sz="1200" b="1" dirty="0" smtClean="0">
                <a:solidFill>
                  <a:srgbClr val="FF0000"/>
                </a:solidFill>
              </a:rPr>
              <a:t>Estimated Forecast for 2016. HRINC</a:t>
            </a:r>
            <a:endParaRPr lang="en-US" sz="1200" b="1" dirty="0">
              <a:solidFill>
                <a:srgbClr val="FF0000"/>
              </a:solidFill>
            </a:endParaRPr>
          </a:p>
        </p:txBody>
      </p:sp>
      <p:sp>
        <p:nvSpPr>
          <p:cNvPr id="16" name="TextBox 15"/>
          <p:cNvSpPr txBox="1"/>
          <p:nvPr/>
        </p:nvSpPr>
        <p:spPr>
          <a:xfrm>
            <a:off x="2892068" y="2436378"/>
            <a:ext cx="1053662" cy="276999"/>
          </a:xfrm>
          <a:prstGeom prst="rect">
            <a:avLst/>
          </a:prstGeom>
          <a:solidFill>
            <a:schemeClr val="accent1">
              <a:lumMod val="20000"/>
              <a:lumOff val="80000"/>
            </a:schemeClr>
          </a:solidFill>
          <a:ln>
            <a:noFill/>
          </a:ln>
        </p:spPr>
        <p:txBody>
          <a:bodyPr wrap="square" rtlCol="0">
            <a:spAutoFit/>
          </a:bodyPr>
          <a:lstStyle/>
          <a:p>
            <a:r>
              <a:rPr lang="en-US" sz="1200" b="1" dirty="0" smtClean="0">
                <a:solidFill>
                  <a:srgbClr val="FF0000"/>
                </a:solidFill>
              </a:rPr>
              <a:t>150</a:t>
            </a:r>
            <a:endParaRPr lang="en-US" sz="1200" b="1" dirty="0">
              <a:solidFill>
                <a:srgbClr val="FF0000"/>
              </a:solidFill>
            </a:endParaRPr>
          </a:p>
        </p:txBody>
      </p:sp>
      <p:sp>
        <p:nvSpPr>
          <p:cNvPr id="17" name="TextBox 16"/>
          <p:cNvSpPr txBox="1"/>
          <p:nvPr/>
        </p:nvSpPr>
        <p:spPr>
          <a:xfrm>
            <a:off x="4668368" y="6481354"/>
            <a:ext cx="7086600" cy="369332"/>
          </a:xfrm>
          <a:prstGeom prst="rect">
            <a:avLst/>
          </a:prstGeom>
          <a:noFill/>
        </p:spPr>
        <p:txBody>
          <a:bodyPr wrap="square" rtlCol="0">
            <a:spAutoFit/>
          </a:bodyPr>
          <a:lstStyle/>
          <a:p>
            <a:r>
              <a:rPr lang="en-US" sz="900" dirty="0" smtClean="0">
                <a:solidFill>
                  <a:srgbClr val="C00000"/>
                </a:solidFill>
              </a:rPr>
              <a:t>Note:  2015 data based on HRINC experience of developments in the sector.  Generally all allowances are being re-negotiated and lowest amounts considered in the calculation.  Other allowances have also been negotiated in factories, including food allowances.  Forecasted data by HRINC</a:t>
            </a:r>
            <a:endParaRPr lang="en-US" sz="900" b="1" dirty="0">
              <a:solidFill>
                <a:srgbClr val="C00000"/>
              </a:solidFill>
            </a:endParaRPr>
          </a:p>
        </p:txBody>
      </p:sp>
    </p:spTree>
    <p:extLst>
      <p:ext uri="{BB962C8B-B14F-4D97-AF65-F5344CB8AC3E}">
        <p14:creationId xmlns:p14="http://schemas.microsoft.com/office/powerpoint/2010/main" val="2953749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Additional earnings opportunities in the sector ensure workers are earning a good income….  The multiplier on overtime cannot be underestimated in impacting competitiveness</a:t>
            </a:r>
            <a:endParaRPr lang="en-US" sz="2400" dirty="0"/>
          </a:p>
        </p:txBody>
      </p:sp>
      <p:sp>
        <p:nvSpPr>
          <p:cNvPr id="6" name="TextBox 5"/>
          <p:cNvSpPr txBox="1"/>
          <p:nvPr/>
        </p:nvSpPr>
        <p:spPr>
          <a:xfrm>
            <a:off x="4668368" y="6481354"/>
            <a:ext cx="7086600" cy="369332"/>
          </a:xfrm>
          <a:prstGeom prst="rect">
            <a:avLst/>
          </a:prstGeom>
          <a:noFill/>
        </p:spPr>
        <p:txBody>
          <a:bodyPr wrap="square" rtlCol="0">
            <a:spAutoFit/>
          </a:bodyPr>
          <a:lstStyle/>
          <a:p>
            <a:r>
              <a:rPr lang="en-US" sz="900" dirty="0" smtClean="0">
                <a:solidFill>
                  <a:srgbClr val="C00000"/>
                </a:solidFill>
              </a:rPr>
              <a:t>Note:  2015 data based on HRINC experience of developments in the sector.  Generally all allowances are being re-negotiated and lowest amounts considered in the calculation.  Other allowances have also been negotiated in factories, including food allowances.  Forecasted data by HRINC</a:t>
            </a:r>
            <a:endParaRPr lang="en-US" sz="900" b="1" dirty="0">
              <a:solidFill>
                <a:srgbClr val="C00000"/>
              </a:solidFill>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746" y="5674610"/>
            <a:ext cx="1363403" cy="548610"/>
          </a:xfrm>
          <a:prstGeom prst="rect">
            <a:avLst/>
          </a:prstGeom>
        </p:spPr>
      </p:pic>
      <p:sp>
        <p:nvSpPr>
          <p:cNvPr id="15" name="TextBox 14"/>
          <p:cNvSpPr txBox="1"/>
          <p:nvPr/>
        </p:nvSpPr>
        <p:spPr>
          <a:xfrm>
            <a:off x="145756" y="6190936"/>
            <a:ext cx="6347410" cy="369332"/>
          </a:xfrm>
          <a:prstGeom prst="rect">
            <a:avLst/>
          </a:prstGeom>
          <a:noFill/>
        </p:spPr>
        <p:txBody>
          <a:bodyPr wrap="square" rtlCol="0">
            <a:spAutoFit/>
          </a:bodyPr>
          <a:lstStyle/>
          <a:p>
            <a:r>
              <a:rPr lang="en-US" sz="900" b="1" i="1" dirty="0" smtClean="0"/>
              <a:t>Date provide by HRINC Cambodia.  </a:t>
            </a:r>
            <a:r>
              <a:rPr lang="en-US" sz="900" b="1" i="1" dirty="0" smtClean="0">
                <a:hlinkClick r:id="rId4"/>
              </a:rPr>
              <a:t>consulting@hrinc.com.kh</a:t>
            </a:r>
            <a:r>
              <a:rPr lang="en-US" sz="900" b="1" i="1" dirty="0" smtClean="0"/>
              <a:t> for more detailed information. </a:t>
            </a:r>
          </a:p>
          <a:p>
            <a:r>
              <a:rPr lang="en-US" sz="900" b="1" i="1" dirty="0" smtClean="0"/>
              <a:t>HIRNC Consulting:  Insights that drive employee engagement and bottom-line performance</a:t>
            </a:r>
            <a:endParaRPr lang="en-US" sz="900" b="1" i="1" dirty="0"/>
          </a:p>
        </p:txBody>
      </p:sp>
      <p:sp>
        <p:nvSpPr>
          <p:cNvPr id="8" name="TextBox 7"/>
          <p:cNvSpPr txBox="1"/>
          <p:nvPr/>
        </p:nvSpPr>
        <p:spPr>
          <a:xfrm>
            <a:off x="7210266" y="1885169"/>
            <a:ext cx="2442592" cy="276999"/>
          </a:xfrm>
          <a:prstGeom prst="rect">
            <a:avLst/>
          </a:prstGeom>
          <a:noFill/>
        </p:spPr>
        <p:txBody>
          <a:bodyPr wrap="none" rtlCol="0">
            <a:spAutoFit/>
          </a:bodyPr>
          <a:lstStyle/>
          <a:p>
            <a:r>
              <a:rPr lang="en-US" sz="1200" b="1" dirty="0" smtClean="0">
                <a:solidFill>
                  <a:srgbClr val="FF0000"/>
                </a:solidFill>
              </a:rPr>
              <a:t>Estimated Forecast for 2016. HRINC</a:t>
            </a:r>
            <a:endParaRPr lang="en-US" sz="1200" b="1" dirty="0">
              <a:solidFill>
                <a:srgbClr val="FF0000"/>
              </a:solidFill>
            </a:endParaRPr>
          </a:p>
        </p:txBody>
      </p:sp>
      <p:graphicFrame>
        <p:nvGraphicFramePr>
          <p:cNvPr id="12" name="Content Placeholder 9"/>
          <p:cNvGraphicFramePr>
            <a:graphicFrameLocks noGrp="1"/>
          </p:cNvGraphicFramePr>
          <p:nvPr>
            <p:ph idx="1"/>
            <p:extLst>
              <p:ext uri="{D42A27DB-BD31-4B8C-83A1-F6EECF244321}">
                <p14:modId xmlns:p14="http://schemas.microsoft.com/office/powerpoint/2010/main" val="1341624013"/>
              </p:ext>
            </p:extLst>
          </p:nvPr>
        </p:nvGraphicFramePr>
        <p:xfrm>
          <a:off x="1696568" y="1710778"/>
          <a:ext cx="10058400" cy="4475162"/>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p:cNvSpPr/>
          <p:nvPr/>
        </p:nvSpPr>
        <p:spPr>
          <a:xfrm>
            <a:off x="4910287" y="1762046"/>
            <a:ext cx="3574146" cy="44238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6" name="TextBox 15"/>
          <p:cNvSpPr txBox="1"/>
          <p:nvPr/>
        </p:nvSpPr>
        <p:spPr>
          <a:xfrm>
            <a:off x="4981664" y="1814561"/>
            <a:ext cx="3023003" cy="276999"/>
          </a:xfrm>
          <a:prstGeom prst="rect">
            <a:avLst/>
          </a:prstGeom>
          <a:solidFill>
            <a:schemeClr val="accent1">
              <a:lumMod val="20000"/>
              <a:lumOff val="80000"/>
            </a:schemeClr>
          </a:solidFill>
          <a:ln>
            <a:noFill/>
          </a:ln>
        </p:spPr>
        <p:txBody>
          <a:bodyPr wrap="square" rtlCol="0">
            <a:spAutoFit/>
          </a:bodyPr>
          <a:lstStyle/>
          <a:p>
            <a:r>
              <a:rPr lang="en-US" sz="1200" b="1" dirty="0" smtClean="0">
                <a:solidFill>
                  <a:srgbClr val="FF0000"/>
                </a:solidFill>
              </a:rPr>
              <a:t>Estimated Forecast for 2016. HRINC</a:t>
            </a:r>
            <a:endParaRPr lang="en-US" sz="1200" b="1" dirty="0">
              <a:solidFill>
                <a:srgbClr val="FF0000"/>
              </a:solidFill>
            </a:endParaRPr>
          </a:p>
        </p:txBody>
      </p:sp>
      <p:cxnSp>
        <p:nvCxnSpPr>
          <p:cNvPr id="19" name="Straight Connector 18"/>
          <p:cNvCxnSpPr/>
          <p:nvPr/>
        </p:nvCxnSpPr>
        <p:spPr>
          <a:xfrm>
            <a:off x="1442052" y="3860995"/>
            <a:ext cx="9461474" cy="29825"/>
          </a:xfrm>
          <a:prstGeom prst="line">
            <a:avLst/>
          </a:prstGeom>
          <a:ln w="38100">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0567811" y="3463833"/>
            <a:ext cx="1053662" cy="276999"/>
          </a:xfrm>
          <a:prstGeom prst="rect">
            <a:avLst/>
          </a:prstGeom>
          <a:solidFill>
            <a:schemeClr val="accent1">
              <a:lumMod val="20000"/>
              <a:lumOff val="80000"/>
            </a:schemeClr>
          </a:solidFill>
          <a:ln>
            <a:noFill/>
          </a:ln>
        </p:spPr>
        <p:txBody>
          <a:bodyPr wrap="square" rtlCol="0">
            <a:spAutoFit/>
          </a:bodyPr>
          <a:lstStyle/>
          <a:p>
            <a:r>
              <a:rPr lang="en-US" sz="1200" b="1" dirty="0" smtClean="0">
                <a:solidFill>
                  <a:srgbClr val="FF0000"/>
                </a:solidFill>
              </a:rPr>
              <a:t>150</a:t>
            </a:r>
            <a:endParaRPr lang="en-US" sz="1200" b="1" dirty="0">
              <a:solidFill>
                <a:srgbClr val="FF0000"/>
              </a:solidFill>
            </a:endParaRPr>
          </a:p>
        </p:txBody>
      </p:sp>
    </p:spTree>
    <p:extLst>
      <p:ext uri="{BB962C8B-B14F-4D97-AF65-F5344CB8AC3E}">
        <p14:creationId xmlns:p14="http://schemas.microsoft.com/office/powerpoint/2010/main" val="21410039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are minimum wages calculated</a:t>
            </a:r>
            <a:endParaRPr lang="en-US" dirty="0"/>
          </a:p>
        </p:txBody>
      </p:sp>
      <p:sp>
        <p:nvSpPr>
          <p:cNvPr id="3" name="Subtitle 2"/>
          <p:cNvSpPr>
            <a:spLocks noGrp="1"/>
          </p:cNvSpPr>
          <p:nvPr>
            <p:ph type="subTitle" idx="1"/>
          </p:nvPr>
        </p:nvSpPr>
        <p:spPr>
          <a:xfrm>
            <a:off x="914400" y="4571999"/>
            <a:ext cx="9473784" cy="1903751"/>
          </a:xfrm>
        </p:spPr>
        <p:txBody>
          <a:bodyPr>
            <a:normAutofit/>
          </a:bodyPr>
          <a:lstStyle/>
          <a:p>
            <a:r>
              <a:rPr lang="en-GB" b="1" dirty="0">
                <a:solidFill>
                  <a:srgbClr val="C00000"/>
                </a:solidFill>
              </a:rPr>
              <a:t>CAMFEBA Vision:  Successful Business.  Prosperous Cambodia.</a:t>
            </a:r>
          </a:p>
          <a:p>
            <a:r>
              <a:rPr lang="en-GB" b="1" dirty="0">
                <a:solidFill>
                  <a:srgbClr val="C00000"/>
                </a:solidFill>
              </a:rPr>
              <a:t>Industrial relations peace, stability and predictability, is at the heart of successful business and as a result, jobs and employment opportunities that contribute to a prosperous Cambodia, its people, economy and long term sustainability.  </a:t>
            </a:r>
            <a:endParaRPr lang="en-US" b="1" dirty="0">
              <a:solidFill>
                <a:srgbClr val="C00000"/>
              </a:solidFill>
            </a:endParaRPr>
          </a:p>
          <a:p>
            <a:endParaRPr lang="en-US" dirty="0"/>
          </a:p>
        </p:txBody>
      </p:sp>
    </p:spTree>
    <p:extLst>
      <p:ext uri="{BB962C8B-B14F-4D97-AF65-F5344CB8AC3E}">
        <p14:creationId xmlns:p14="http://schemas.microsoft.com/office/powerpoint/2010/main" val="28170530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Cambodia labour law is in line with international labour standards and defines clearly the factors to consider in adjusting minimum wages.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4229035"/>
              </p:ext>
            </p:extLst>
          </p:nvPr>
        </p:nvGraphicFramePr>
        <p:xfrm>
          <a:off x="1096963" y="1620838"/>
          <a:ext cx="10058400" cy="4475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37515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criteria are clearly defined and clear to establish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62253098"/>
              </p:ext>
            </p:extLst>
          </p:nvPr>
        </p:nvGraphicFramePr>
        <p:xfrm>
          <a:off x="1096963" y="1620838"/>
          <a:ext cx="10058400" cy="4475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02823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criteria are more difficult to understand and where we will focus our presentation today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28157646"/>
              </p:ext>
            </p:extLst>
          </p:nvPr>
        </p:nvGraphicFramePr>
        <p:xfrm>
          <a:off x="1096963" y="1620838"/>
          <a:ext cx="10058400" cy="4475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own Arrow 2"/>
          <p:cNvSpPr/>
          <p:nvPr/>
        </p:nvSpPr>
        <p:spPr>
          <a:xfrm>
            <a:off x="1066983" y="2683239"/>
            <a:ext cx="484632" cy="314794"/>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9716307" y="3543625"/>
            <a:ext cx="484632" cy="314794"/>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9716307" y="3858419"/>
            <a:ext cx="484632" cy="314794"/>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flipV="1">
            <a:off x="9716307" y="4173213"/>
            <a:ext cx="484632" cy="314794"/>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Right Arrow 7"/>
          <p:cNvSpPr/>
          <p:nvPr/>
        </p:nvSpPr>
        <p:spPr>
          <a:xfrm>
            <a:off x="929389" y="2983526"/>
            <a:ext cx="622225" cy="254833"/>
          </a:xfrm>
          <a:prstGeom prst="leftRightArrow">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Bent-Up Arrow 8"/>
          <p:cNvSpPr/>
          <p:nvPr/>
        </p:nvSpPr>
        <p:spPr>
          <a:xfrm>
            <a:off x="1066983" y="3335262"/>
            <a:ext cx="455176" cy="367308"/>
          </a:xfrm>
          <a:prstGeom prst="bentUp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Right Arrow 9"/>
          <p:cNvSpPr/>
          <p:nvPr/>
        </p:nvSpPr>
        <p:spPr>
          <a:xfrm>
            <a:off x="929389" y="3918380"/>
            <a:ext cx="622225" cy="254833"/>
          </a:xfrm>
          <a:prstGeom prst="leftRightArrow">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flipV="1">
            <a:off x="998185" y="4544871"/>
            <a:ext cx="484632" cy="314794"/>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6673304" y="3110942"/>
            <a:ext cx="484632" cy="314794"/>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6673304" y="3425736"/>
            <a:ext cx="484632" cy="314794"/>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6673304" y="3760983"/>
            <a:ext cx="484632" cy="314794"/>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771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9491</TotalTime>
  <Words>4210</Words>
  <Application>Microsoft Office PowerPoint</Application>
  <PresentationFormat>Widescreen</PresentationFormat>
  <Paragraphs>486</Paragraphs>
  <Slides>51</Slides>
  <Notes>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51</vt:i4>
      </vt:variant>
    </vt:vector>
  </HeadingPairs>
  <TitlesOfParts>
    <vt:vector size="61" baseType="lpstr">
      <vt:lpstr>SimSun</vt:lpstr>
      <vt:lpstr>Aharoni</vt:lpstr>
      <vt:lpstr>Arial</vt:lpstr>
      <vt:lpstr>Calibri</vt:lpstr>
      <vt:lpstr>Calibri Light</vt:lpstr>
      <vt:lpstr>Gill Sans MT</vt:lpstr>
      <vt:lpstr>Rockwell</vt:lpstr>
      <vt:lpstr>Times New Roman</vt:lpstr>
      <vt:lpstr>Retrospect</vt:lpstr>
      <vt:lpstr>Custom Design</vt:lpstr>
      <vt:lpstr>Minimum Wages Update International Business Club</vt:lpstr>
      <vt:lpstr>Minimum Wages Review The Employer’s Position</vt:lpstr>
      <vt:lpstr>Our biggest challenge in the past was irregular adjustment of wages.  The corrections to wages over the last years, have been a tripartite effort and resulted in significant real growth in worker earnings</vt:lpstr>
      <vt:lpstr>We are however, at a critical point in Cambodia's history and economic development… in particular for the garment, textile and shoes (GTS) sector….</vt:lpstr>
      <vt:lpstr>The Minimum Wage in the Garment, Textile and Shoe (GTS) Sector What industry (all employers) wants…</vt:lpstr>
      <vt:lpstr>How are minimum wages calculated</vt:lpstr>
      <vt:lpstr>Cambodia labour law is in line with international labour standards and defines clearly the factors to consider in adjusting minimum wages.</vt:lpstr>
      <vt:lpstr>Social criteria are clearly defined and clear to establish</vt:lpstr>
      <vt:lpstr>Economic criteria are more difficult to understand and where we will focus our presentation today</vt:lpstr>
      <vt:lpstr>The economic and industrial relations environment in data</vt:lpstr>
      <vt:lpstr>Cambodia continues to grow, although at a slower pace.  </vt:lpstr>
      <vt:lpstr>Economic and industrial diversification is essential for continued sustained growth to achieve lower middle income country status.  </vt:lpstr>
      <vt:lpstr>Prices paid by buyers are declining rapidly.  This represents the low value added sector Cambodia is competing in and the growing competition in the sector globally.  </vt:lpstr>
      <vt:lpstr>GTS with a rapidly growing construction and services (finance, real estate) sector will be the drivers of economic growth in Cambodia, if our GTS sector diversifies and moves into more value added work…</vt:lpstr>
      <vt:lpstr>Our international market share has increased slowly given the corresponding number of factories that have set up in the country in 2010, 2011, 2012. </vt:lpstr>
      <vt:lpstr>Union proliferation is a significant challenge. Collective Bargaining is not playing a constructive role in protecting worker and employer rights and industry stability.</vt:lpstr>
      <vt:lpstr>Cambodia is regretfully considered to be a high labour risk country</vt:lpstr>
      <vt:lpstr>Cambodia vs. Competitor Manufacturing countries</vt:lpstr>
      <vt:lpstr>Labour Productivity:  Would you Invest in Cambodia? Our productivity is dismal and our wages higher than the general productivity wage trend line…</vt:lpstr>
      <vt:lpstr>Cambodia minimum wage is high for the type of manufacturing we are competing in. 30 – 95 percent higher compared to lowest applicable minimum wages in direct competitive countries (green bars)….  (2015 data)</vt:lpstr>
      <vt:lpstr>Compared to the highest minimum wage in countries we compete against, Cambodia remains high.  Coupled with low productivity, the GTS sector requires time to innovate, invest and move up the value chain. (2015 data)</vt:lpstr>
      <vt:lpstr>Cambodia’s public holidays are in excess of 70 to 240 percent compared to other competing manufacturing countries. (2015 data)</vt:lpstr>
      <vt:lpstr>Our Annual Leave days are in excess of 50 to 260 percent compared to other competing manufacturing countries. (2015 data)</vt:lpstr>
      <vt:lpstr>Overall, total paid days off compared to other countries is in excess of 60 to 180 percent. (2015 data)</vt:lpstr>
      <vt:lpstr>Cambodia compared to its competitors has one of the lowest GDP per capita, yet one of the highest wages and one of the least amount of working hours as a result of the highest public holidays and annual leave days.  </vt:lpstr>
      <vt:lpstr>Cambodia compared to its competitors has the lowest GDP per capita, yet one of the highest wages and one of the least amount of working hours as a result of the highest public holidays and annual leave days.  </vt:lpstr>
      <vt:lpstr>Cambodia compared to its competitors has the lowest GDP per capita, yet one of the highest wages and one of the least amount of working hours as a result of the highest public holidays and annual leave days.  GDP Per capita is represented by the size of the bubble.</vt:lpstr>
      <vt:lpstr>Cambodia compared to its competitors has the lowest GDP per capita, yet one of the highest wages and one of the least amount of working hours as a result of the highest public holidays and annual leave days.  GDP Per capita is represented by the size of the bubble.</vt:lpstr>
      <vt:lpstr>Primary School Enrollment - % Gross 2000 – 2013 Cambodia’s primary school enrollment exceeds 100% as many children are going to school late in terms of age….</vt:lpstr>
      <vt:lpstr>Secondary School Enrollment:  % Gross from 2000 – 2013 Cambodia’s secondary school enrollment rate remains below 50% meaning a largely unschooled workforce</vt:lpstr>
      <vt:lpstr>In the context of workforce make up, Cambodia as an LDC, with a small population has high wages compared to competitors…</vt:lpstr>
      <vt:lpstr>In the context of workforce make up, Cambodia as an LDC, with a small population has high wages compared to competitors…</vt:lpstr>
      <vt:lpstr>In the context of workforce make up, Cambodia as an LDC, with a small population and high wages compared to competitors…</vt:lpstr>
      <vt:lpstr>In the context of workforce make up, Cambodia as an LDC, with a small population and high wages compared to competitors…</vt:lpstr>
      <vt:lpstr>Value added per worker per month is decreasing quite dramatically…</vt:lpstr>
      <vt:lpstr>Employee share of total industry value added is increasing significantly… leaving unprofitable factories with little room to invest in technology and related needs to move up the value chain….</vt:lpstr>
      <vt:lpstr>Our labour productivity track record, shows that we need to ensure we manage the competitiveness of industry and are able to continue to diversify the industry and economy….  Wages have been increasing. Wages a percentage of value added increasing and labour productivity declining…..</vt:lpstr>
      <vt:lpstr>So what is the data telling us…</vt:lpstr>
      <vt:lpstr>Key concerns have been raised about an increasingly uncompetitive minimum wage and the impact on our SME sector</vt:lpstr>
      <vt:lpstr>Summary:  Economic criteria are more difficult to understand and where we will focus our presentation today</vt:lpstr>
      <vt:lpstr>Reflections on negotiations</vt:lpstr>
      <vt:lpstr>We have made progress but there is much to be done</vt:lpstr>
      <vt:lpstr>Where will wages go….</vt:lpstr>
      <vt:lpstr>Other things you need to be aware of….</vt:lpstr>
      <vt:lpstr>Successful Business, Prosperous Cambodia is our motto.    Industrial relations peace, stability and predictability, is at the heart of successful business and as a result, jobs and employment opportunities that contribute to a prosperous Cambodia, its people, economy and long term sustainability.    Thank you!  Question and Answers. Presentation can be downloaded on www.camfeba.com or email camfeba.vicepresident@gmail.com </vt:lpstr>
      <vt:lpstr>Additional Slides</vt:lpstr>
      <vt:lpstr>GNI per capital vs MW</vt:lpstr>
      <vt:lpstr>Customs Clearance &amp; Technical Control (2014)</vt:lpstr>
      <vt:lpstr>What are workers really earning…</vt:lpstr>
      <vt:lpstr>Pressure on wages coupled with a less desirable industrial relations environment requires careful management to continue to attract investment, create jobs, diversify the economy.  Wages in the GTS sector do not only comprise a minimum wage….</vt:lpstr>
      <vt:lpstr>Additional earnings opportunities in the sector ensure workers are earning a good income….  The multiplier on overtime cannot be underestimated in impacting competitiveness</vt:lpstr>
    </vt:vector>
  </TitlesOfParts>
  <Manager>sandra.damico@hrinc.asia</Manager>
  <Company>HRINC Group</Company>
  <LinksUpToDate>false</LinksUpToDate>
  <SharedDoc>false</SharedDoc>
  <HyperlinkBase>www.hrinc.asia</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Minimum wages and garment sector</dc:title>
  <dc:subject>Minimum wages, economy, cambodia, 2015</dc:subject>
  <dc:creator>Sandra D'AMICO</dc:creator>
  <cp:lastModifiedBy>Sandra D'AMICO</cp:lastModifiedBy>
  <cp:revision>373</cp:revision>
  <cp:lastPrinted>2015-11-04T04:28:51Z</cp:lastPrinted>
  <dcterms:created xsi:type="dcterms:W3CDTF">2014-12-01T07:17:27Z</dcterms:created>
  <dcterms:modified xsi:type="dcterms:W3CDTF">2015-11-04T10:09:14Z</dcterms:modified>
  <cp:category>Minimum wages, economy, cambodia, 2015</cp:category>
</cp:coreProperties>
</file>